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9"/>
  </p:notesMasterIdLst>
  <p:sldIdLst>
    <p:sldId id="272" r:id="rId5"/>
    <p:sldId id="317" r:id="rId6"/>
    <p:sldId id="306" r:id="rId7"/>
    <p:sldId id="516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2B0369C4-25FB-4387-B33B-5A63FE030220}">
          <p14:sldIdLst>
            <p14:sldId id="272"/>
            <p14:sldId id="317"/>
            <p14:sldId id="306"/>
            <p14:sldId id="5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49" autoAdjust="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76"/>
    </p:cViewPr>
  </p:sorterViewPr>
  <p:notesViewPr>
    <p:cSldViewPr snapToGrid="0">
      <p:cViewPr>
        <p:scale>
          <a:sx n="100" d="100"/>
          <a:sy n="100" d="100"/>
        </p:scale>
        <p:origin x="1908" y="-29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A958E-27F7-4A48-B29F-96B123DD8BEB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4B826-D1D8-5647-A4B4-3CC30C7A83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8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Why are these questions important?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Ownership has a long history but also a contemporary relevance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Importance to the politically Left and those critical of managerialism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Centrality of professionalism, and health and social care to our economies/societies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Does it matter? - Ownership, participation and control are complex both conceptually and in their everyday usage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Not abstract but real impacts on everyday lives </a:t>
            </a:r>
            <a:endParaRPr lang="en-GB">
              <a:solidFill>
                <a:srgbClr val="0070C0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4B826-D1D8-5647-A4B4-3CC30C7A83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8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4B826-D1D8-5647-A4B4-3CC30C7A83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2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Prefigurative and denaturalising of managerialism and the degeneration thesis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4B826-D1D8-5647-A4B4-3CC30C7A83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4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4B826-D1D8-5647-A4B4-3CC30C7A83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3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EE97810-6287-4E30-A7BF-6B5D1811FB49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2C510D7-1E34-6D46-85EC-3DFB99BEDF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6E82DBA-3E1C-49E2-A47E-1B5CE3EAD7D7}"/>
                </a:ext>
              </a:extLst>
            </p:cNvPr>
            <p:cNvSpPr/>
            <p:nvPr userDrawn="1"/>
          </p:nvSpPr>
          <p:spPr>
            <a:xfrm>
              <a:off x="786912" y="215412"/>
              <a:ext cx="2694842" cy="8308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B3314F-27E8-4868-B8E2-E1002B127FC9}"/>
                </a:ext>
              </a:extLst>
            </p:cNvPr>
            <p:cNvSpPr/>
            <p:nvPr userDrawn="1"/>
          </p:nvSpPr>
          <p:spPr>
            <a:xfrm>
              <a:off x="7880839" y="215411"/>
              <a:ext cx="3681046" cy="8308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601990-D27F-8C49-B9A7-188E8E19E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7" y="1609794"/>
            <a:ext cx="717751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BCF3A-4D04-4443-8DDB-EDF7E669B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135" y="4743161"/>
            <a:ext cx="4511506" cy="97545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D7C26-B0A8-D04C-BBF8-5584E68EC754}"/>
              </a:ext>
            </a:extLst>
          </p:cNvPr>
          <p:cNvSpPr/>
          <p:nvPr userDrawn="1"/>
        </p:nvSpPr>
        <p:spPr>
          <a:xfrm flipV="1">
            <a:off x="868017" y="4307930"/>
            <a:ext cx="613257" cy="124694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D1E4967-C8F5-40FB-ABE9-5176ACD8C4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479" y="196930"/>
            <a:ext cx="4771162" cy="838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F1405A17-85CB-42AF-9E16-D8C3FAB3214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60710" y="319841"/>
            <a:ext cx="2003464" cy="47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2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DDD46D-D7EB-704A-AB40-01DF050C2361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52504561-11DF-4B8F-A808-8167DAF124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73523" y="679655"/>
            <a:ext cx="2247900" cy="2247900"/>
          </a:xfrm>
          <a:prstGeom prst="ellipse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40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DDD46D-D7EB-704A-AB40-01DF050C2361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0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96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71CA3B8-ECD8-0146-8147-AC635A8175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601990-D27F-8C49-B9A7-188E8E19E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7" y="1609794"/>
            <a:ext cx="7177516" cy="2387600"/>
          </a:xfrm>
        </p:spPr>
        <p:txBody>
          <a:bodyPr anchor="b"/>
          <a:lstStyle>
            <a:lvl1pPr algn="l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BCF3A-4D04-4443-8DDB-EDF7E669B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135" y="4743161"/>
            <a:ext cx="4511506" cy="97545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D7C26-B0A8-D04C-BBF8-5584E68EC754}"/>
              </a:ext>
            </a:extLst>
          </p:cNvPr>
          <p:cNvSpPr/>
          <p:nvPr userDrawn="1"/>
        </p:nvSpPr>
        <p:spPr>
          <a:xfrm flipV="1">
            <a:off x="868017" y="4307930"/>
            <a:ext cx="613257" cy="124694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648473-6143-4B7F-9DBA-928C72A81F30}"/>
              </a:ext>
            </a:extLst>
          </p:cNvPr>
          <p:cNvSpPr/>
          <p:nvPr userDrawn="1"/>
        </p:nvSpPr>
        <p:spPr>
          <a:xfrm>
            <a:off x="778119" y="210522"/>
            <a:ext cx="2897066" cy="1006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6D177-1D4A-4E2A-8B4B-6C86EEC95CF7}"/>
              </a:ext>
            </a:extLst>
          </p:cNvPr>
          <p:cNvSpPr/>
          <p:nvPr userDrawn="1"/>
        </p:nvSpPr>
        <p:spPr>
          <a:xfrm>
            <a:off x="7814896" y="244226"/>
            <a:ext cx="3549162" cy="1006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D6602B2-14F1-4622-A653-EB94CF5370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479" y="196930"/>
            <a:ext cx="4771162" cy="838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410E904-23E3-4E8F-AB79-22084F93D9E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60710" y="319841"/>
            <a:ext cx="2003464" cy="47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7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23BA1-F206-1E40-852E-5CA94B997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23"/>
            <a:ext cx="10515600" cy="4351338"/>
          </a:xfrm>
        </p:spPr>
        <p:txBody>
          <a:bodyPr/>
          <a:lstStyle>
            <a:lvl1pPr marL="205200" indent="-2052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>
              <a:lnSpc>
                <a:spcPct val="110000"/>
              </a:lnSpc>
              <a:spcAft>
                <a:spcPts val="0"/>
              </a:spcAft>
              <a:defRPr>
                <a:solidFill>
                  <a:srgbClr val="002060"/>
                </a:solidFill>
              </a:defRPr>
            </a:lvl2pPr>
            <a:lvl3pPr>
              <a:lnSpc>
                <a:spcPct val="110000"/>
              </a:lnSpc>
              <a:spcAft>
                <a:spcPts val="0"/>
              </a:spcAft>
              <a:defRPr>
                <a:solidFill>
                  <a:srgbClr val="002060"/>
                </a:solidFill>
              </a:defRPr>
            </a:lvl3pPr>
            <a:lvl4pPr>
              <a:lnSpc>
                <a:spcPct val="110000"/>
              </a:lnSpc>
              <a:spcAft>
                <a:spcPts val="0"/>
              </a:spcAft>
              <a:defRPr>
                <a:solidFill>
                  <a:srgbClr val="002060"/>
                </a:solidFill>
              </a:defRPr>
            </a:lvl4pPr>
            <a:lvl5pPr>
              <a:lnSpc>
                <a:spcPct val="110000"/>
              </a:lnSpc>
              <a:spcAft>
                <a:spcPts val="0"/>
              </a:spcAft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C957C-A610-B942-BC0D-5F5C5A4F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012DC-51D9-CD46-856B-286C2CFDD87C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C321-D9C4-014A-91E4-84E4DBCE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B928-A51D-0848-BEF8-96D18C624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5181600" cy="465296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F6784-C3A5-AE43-A895-5AAD281A3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652963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rgbClr val="002060"/>
                </a:solidFill>
              </a:defRPr>
            </a:lvl1pPr>
            <a:lvl2pPr>
              <a:lnSpc>
                <a:spcPct val="110000"/>
              </a:lnSpc>
              <a:defRPr>
                <a:solidFill>
                  <a:srgbClr val="002060"/>
                </a:solidFill>
              </a:defRPr>
            </a:lvl2pPr>
            <a:lvl3pPr>
              <a:lnSpc>
                <a:spcPct val="110000"/>
              </a:lnSpc>
              <a:defRPr>
                <a:solidFill>
                  <a:srgbClr val="002060"/>
                </a:solidFill>
              </a:defRPr>
            </a:lvl3pPr>
            <a:lvl4pPr>
              <a:lnSpc>
                <a:spcPct val="110000"/>
              </a:lnSpc>
              <a:defRPr>
                <a:solidFill>
                  <a:srgbClr val="002060"/>
                </a:solidFill>
              </a:defRPr>
            </a:lvl4pPr>
            <a:lvl5pPr>
              <a:lnSpc>
                <a:spcPct val="110000"/>
              </a:lnSpc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7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794E55-CFAF-8248-B1D1-1DAA6DF1B517}"/>
              </a:ext>
            </a:extLst>
          </p:cNvPr>
          <p:cNvSpPr/>
          <p:nvPr userDrawn="1"/>
        </p:nvSpPr>
        <p:spPr>
          <a:xfrm>
            <a:off x="72886" y="0"/>
            <a:ext cx="12119114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53458-5A7F-7741-A521-657A1132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252B-6B7C-A142-9E02-AD623CEE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15A2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AE4171-8EE9-5941-A2E9-F647A86EBEC5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7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5C59F4-F744-A345-99C6-F0AE1A54138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01990-D27F-8C49-B9A7-188E8E19E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6" y="1609794"/>
            <a:ext cx="10585008" cy="2387600"/>
          </a:xfrm>
        </p:spPr>
        <p:txBody>
          <a:bodyPr anchor="b">
            <a:noAutofit/>
          </a:bodyPr>
          <a:lstStyle>
            <a:lvl1pPr algn="l">
              <a:defRPr sz="1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BCF3A-4D04-4443-8DDB-EDF7E669B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6" y="4118212"/>
            <a:ext cx="5789342" cy="1212683"/>
          </a:xfrm>
        </p:spPr>
        <p:txBody>
          <a:bodyPr/>
          <a:lstStyle>
            <a:lvl1pPr marL="0" indent="0" algn="l">
              <a:buNone/>
              <a:defRPr sz="2400" b="1" spc="-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22A2ED-849F-A648-A866-92B0EBFBABBD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5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A28DE-BA14-F245-AB29-0D63745E8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25778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F15A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0F9E1-8580-814B-99A3-4891FB0E4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0623EE-9398-BD47-97C9-09D4381D9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2577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F15A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928AA-F04B-CD4F-BE89-5C10EC2A4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4172904-032E-774C-AF44-E5EE46FA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40075"/>
            <a:ext cx="9142708" cy="5337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2EAB-DF2A-7C4C-8D53-1916C54BD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D1911-6678-864D-8B15-27FBC57AE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1" y="1536608"/>
            <a:ext cx="10405128" cy="472673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DDD46D-D7EB-704A-AB40-01DF050C2361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2EAB-DF2A-7C4C-8D53-1916C54BD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D1911-6678-864D-8B15-27FBC57AE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1" y="1536608"/>
            <a:ext cx="5951070" cy="4726734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rgbClr val="002060"/>
                </a:solidFill>
              </a:defRPr>
            </a:lvl1pPr>
            <a:lvl2pPr>
              <a:lnSpc>
                <a:spcPct val="110000"/>
              </a:lnSpc>
              <a:defRPr>
                <a:solidFill>
                  <a:srgbClr val="002060"/>
                </a:solidFill>
              </a:defRPr>
            </a:lvl2pPr>
            <a:lvl3pPr>
              <a:lnSpc>
                <a:spcPct val="110000"/>
              </a:lnSpc>
              <a:defRPr>
                <a:solidFill>
                  <a:srgbClr val="002060"/>
                </a:solidFill>
              </a:defRPr>
            </a:lvl3pPr>
            <a:lvl4pPr>
              <a:lnSpc>
                <a:spcPct val="110000"/>
              </a:lnSpc>
              <a:defRPr>
                <a:solidFill>
                  <a:srgbClr val="002060"/>
                </a:solidFill>
              </a:defRPr>
            </a:lvl4pPr>
            <a:lvl5pPr>
              <a:lnSpc>
                <a:spcPct val="110000"/>
              </a:lnSpc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DDD46D-D7EB-704A-AB40-01DF050C2361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F39076B-6D75-0A43-8A67-01FE82BA6D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21500" y="1536700"/>
            <a:ext cx="4432299" cy="47259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84DA7-517B-434E-B93A-7D9BA000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40075"/>
            <a:ext cx="9142708" cy="5337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D3D26-4149-A848-A861-A69D96A1B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3323"/>
            <a:ext cx="10515600" cy="4469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D79857-59C9-9A43-A663-E842476F8C06}"/>
              </a:ext>
            </a:extLst>
          </p:cNvPr>
          <p:cNvSpPr/>
          <p:nvPr userDrawn="1"/>
        </p:nvSpPr>
        <p:spPr>
          <a:xfrm>
            <a:off x="-1" y="0"/>
            <a:ext cx="145775" cy="6857999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6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6" r:id="rId3"/>
    <p:sldLayoutId id="2147483668" r:id="rId4"/>
    <p:sldLayoutId id="2147483667" r:id="rId5"/>
    <p:sldLayoutId id="2147483671" r:id="rId6"/>
    <p:sldLayoutId id="2147483669" r:id="rId7"/>
    <p:sldLayoutId id="2147483670" r:id="rId8"/>
    <p:sldLayoutId id="2147483672" r:id="rId9"/>
    <p:sldLayoutId id="2147483674" r:id="rId10"/>
    <p:sldLayoutId id="2147483675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00" baseline="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05200" indent="-205200" algn="l" defTabSz="914400" rtl="0" eaLnBrk="1" latinLnBrk="0" hangingPunct="1">
        <a:lnSpc>
          <a:spcPct val="90000"/>
        </a:lnSpc>
        <a:spcBef>
          <a:spcPts val="1700"/>
        </a:spcBef>
        <a:buClr>
          <a:srgbClr val="F15A22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700"/>
        </a:spcBef>
        <a:buClr>
          <a:srgbClr val="F15A2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700"/>
        </a:spcBef>
        <a:buClr>
          <a:srgbClr val="F15A2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700"/>
        </a:spcBef>
        <a:buClr>
          <a:srgbClr val="F15A2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700"/>
        </a:spcBef>
        <a:buClr>
          <a:srgbClr val="F15A2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781CAAC-70C5-5243-9E12-427FCF8E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47" y="1356360"/>
            <a:ext cx="11257506" cy="3947160"/>
          </a:xfrm>
        </p:spPr>
        <p:txBody>
          <a:bodyPr>
            <a:noAutofit/>
          </a:bodyPr>
          <a:lstStyle/>
          <a:p>
            <a:r>
              <a:rPr lang="en-US" dirty="0"/>
              <a:t>The Question - </a:t>
            </a:r>
            <a:r>
              <a:rPr lang="en-US" b="0" dirty="0"/>
              <a:t>Does ownership matter? </a:t>
            </a:r>
            <a:br>
              <a:rPr lang="en-US" b="0" dirty="0"/>
            </a:br>
            <a:br>
              <a:rPr lang="en-US" b="0" dirty="0"/>
            </a:br>
            <a:r>
              <a:rPr lang="en-US" dirty="0"/>
              <a:t>The Focus </a:t>
            </a:r>
            <a:r>
              <a:rPr lang="en-US" b="0" dirty="0"/>
              <a:t>– employment engagement and non-managerial ways of working in care services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Research </a:t>
            </a:r>
            <a:r>
              <a:rPr lang="en-US" b="0" dirty="0"/>
              <a:t>– qualitative case studies analysis of different ownership models</a:t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5CEE58-B658-45C0-A137-EC3F6ADA2F02}"/>
              </a:ext>
            </a:extLst>
          </p:cNvPr>
          <p:cNvSpPr/>
          <p:nvPr/>
        </p:nvSpPr>
        <p:spPr>
          <a:xfrm>
            <a:off x="541179" y="1222625"/>
            <a:ext cx="1118163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br>
              <a:rPr lang="en-US" sz="1700" dirty="0">
                <a:solidFill>
                  <a:srgbClr val="002060"/>
                </a:solidFill>
                <a:latin typeface="+mj-lt"/>
              </a:rPr>
            </a:br>
            <a:endParaRPr lang="en-US" sz="17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316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5ADE3B-4F2B-4666-B9FE-879DC69B0599}"/>
              </a:ext>
            </a:extLst>
          </p:cNvPr>
          <p:cNvSpPr txBox="1">
            <a:spLocks/>
          </p:cNvSpPr>
          <p:nvPr/>
        </p:nvSpPr>
        <p:spPr>
          <a:xfrm>
            <a:off x="525780" y="1180809"/>
            <a:ext cx="10515600" cy="4088579"/>
          </a:xfrm>
          <a:prstGeom prst="rect">
            <a:avLst/>
          </a:prstGeom>
        </p:spPr>
        <p:txBody>
          <a:bodyPr>
            <a:noAutofit/>
          </a:bodyPr>
          <a:lstStyle>
            <a:lvl1pPr marL="205200" indent="-2052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D7CC0D-17F0-450C-97B2-9F5BB5A71A2D}"/>
              </a:ext>
            </a:extLst>
          </p:cNvPr>
          <p:cNvSpPr txBox="1"/>
          <p:nvPr/>
        </p:nvSpPr>
        <p:spPr>
          <a:xfrm>
            <a:off x="525780" y="301033"/>
            <a:ext cx="1114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My Findings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72219-DC69-449A-816E-6392A6311120}"/>
              </a:ext>
            </a:extLst>
          </p:cNvPr>
          <p:cNvSpPr/>
          <p:nvPr/>
        </p:nvSpPr>
        <p:spPr>
          <a:xfrm>
            <a:off x="525780" y="1386321"/>
            <a:ext cx="105156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Examples of owner control and democratic working – Voting on surpluses, citizen juries &amp; direct </a:t>
            </a:r>
            <a:r>
              <a:rPr lang="en-GB" sz="3000" dirty="0" err="1">
                <a:solidFill>
                  <a:schemeClr val="accent1">
                    <a:lumMod val="50000"/>
                  </a:schemeClr>
                </a:solidFill>
              </a:rPr>
              <a:t>mgt</a:t>
            </a: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 accountability</a:t>
            </a: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Challenged conventional managerialism</a:t>
            </a: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In comparison, EO significantly improved levels of staff engagement and sense of equality/self-worth</a:t>
            </a: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Participation was arduous and only partially successful, but this did not mean it was not valued </a:t>
            </a: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6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0EDBD3-5B79-AE41-A151-1B60D4F1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0075"/>
            <a:ext cx="9736393" cy="533777"/>
          </a:xfrm>
        </p:spPr>
        <p:txBody>
          <a:bodyPr>
            <a:noAutofit/>
          </a:bodyPr>
          <a:lstStyle/>
          <a:p>
            <a:r>
              <a:rPr lang="en-US" sz="3600" dirty="0"/>
              <a:t>Participation and control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1DEDF-0379-4FFE-986E-6A212D9C2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1" y="973851"/>
            <a:ext cx="10073640" cy="544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8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5ADE3B-4F2B-4666-B9FE-879DC69B0599}"/>
              </a:ext>
            </a:extLst>
          </p:cNvPr>
          <p:cNvSpPr txBox="1">
            <a:spLocks/>
          </p:cNvSpPr>
          <p:nvPr/>
        </p:nvSpPr>
        <p:spPr>
          <a:xfrm>
            <a:off x="525780" y="1180809"/>
            <a:ext cx="10515600" cy="4088579"/>
          </a:xfrm>
          <a:prstGeom prst="rect">
            <a:avLst/>
          </a:prstGeom>
        </p:spPr>
        <p:txBody>
          <a:bodyPr>
            <a:noAutofit/>
          </a:bodyPr>
          <a:lstStyle>
            <a:lvl1pPr marL="205200" indent="-2052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700"/>
              </a:spcBef>
              <a:buClr>
                <a:srgbClr val="F15A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D7CC0D-17F0-450C-97B2-9F5BB5A71A2D}"/>
              </a:ext>
            </a:extLst>
          </p:cNvPr>
          <p:cNvSpPr txBox="1"/>
          <p:nvPr/>
        </p:nvSpPr>
        <p:spPr>
          <a:xfrm>
            <a:off x="213360" y="3674"/>
            <a:ext cx="1114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Implications for social care &amp; cooperatives?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72219-DC69-449A-816E-6392A6311120}"/>
              </a:ext>
            </a:extLst>
          </p:cNvPr>
          <p:cNvSpPr/>
          <p:nvPr/>
        </p:nvSpPr>
        <p:spPr>
          <a:xfrm>
            <a:off x="525780" y="971235"/>
            <a:ext cx="114185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Increasing body of knowledge on </a:t>
            </a:r>
            <a:r>
              <a:rPr lang="en-GB" sz="3000" b="1" u="sng" dirty="0">
                <a:solidFill>
                  <a:schemeClr val="accent1">
                    <a:lumMod val="50000"/>
                  </a:schemeClr>
                </a:solidFill>
              </a:rPr>
              <a:t>WHY </a:t>
            </a: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coops are good:</a:t>
            </a:r>
          </a:p>
          <a:p>
            <a:br>
              <a:rPr lang="en-GB" sz="3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The distinctiveness of care giving &amp; co-production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Professionalism and democratic workplaces – participate if it ‘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</a:rPr>
              <a:t>matters’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Psychological ownership </a:t>
            </a:r>
            <a:br>
              <a:rPr lang="en-GB" sz="3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GB" sz="3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Need to consider both the </a:t>
            </a:r>
            <a:r>
              <a:rPr lang="en-GB" sz="3000" b="1" u="sng" dirty="0">
                <a:solidFill>
                  <a:schemeClr val="accent1">
                    <a:lumMod val="50000"/>
                  </a:schemeClr>
                </a:solidFill>
              </a:rPr>
              <a:t>HOW </a:t>
            </a: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and the </a:t>
            </a:r>
            <a:r>
              <a:rPr lang="en-GB" sz="3000" b="1" u="sng" dirty="0">
                <a:solidFill>
                  <a:schemeClr val="accent1">
                    <a:lumMod val="50000"/>
                  </a:schemeClr>
                </a:solidFill>
              </a:rPr>
              <a:t>BARRIERS </a:t>
            </a: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to change</a:t>
            </a:r>
            <a:br>
              <a:rPr lang="en-GB" sz="3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GB" sz="3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Changing policy environment and short termism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Absence of road-map for decision-makers (and their lack of knowledge/experience)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Popularity of managerialism 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Insufficient development of staff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- Lack of technological solutions</a:t>
            </a: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9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ED0CACC2DEC848972BBE8BA52B9CA3" ma:contentTypeVersion="14" ma:contentTypeDescription="Create a new document." ma:contentTypeScope="" ma:versionID="f40f72635cbc95ec827e94acd6c826e1">
  <xsd:schema xmlns:xsd="http://www.w3.org/2001/XMLSchema" xmlns:xs="http://www.w3.org/2001/XMLSchema" xmlns:p="http://schemas.microsoft.com/office/2006/metadata/properties" xmlns:ns1="http://schemas.microsoft.com/sharepoint/v3" xmlns:ns2="3089fa94-10f5-4ec2-886c-958961c17e91" xmlns:ns3="7de1d875-a0bb-42c3-ad9f-ecc126f10b3a" targetNamespace="http://schemas.microsoft.com/office/2006/metadata/properties" ma:root="true" ma:fieldsID="dc976866d64da5ba0caae9100fd67040" ns1:_="" ns2:_="" ns3:_="">
    <xsd:import namespace="http://schemas.microsoft.com/sharepoint/v3"/>
    <xsd:import namespace="3089fa94-10f5-4ec2-886c-958961c17e91"/>
    <xsd:import namespace="7de1d875-a0bb-42c3-ad9f-ecc126f10b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89fa94-10f5-4ec2-886c-958961c17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1d875-a0bb-42c3-ad9f-ecc126f10b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51AA41-3465-4810-870A-459030DAD7C9}">
  <ds:schemaRefs>
    <ds:schemaRef ds:uri="http://schemas.microsoft.com/sharepoint/v3"/>
    <ds:schemaRef ds:uri="3089fa94-10f5-4ec2-886c-958961c17e91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de1d875-a0bb-42c3-ad9f-ecc126f10b3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A717CB-B04A-4311-8CF1-72CC2B56CB87}">
  <ds:schemaRefs>
    <ds:schemaRef ds:uri="3089fa94-10f5-4ec2-886c-958961c17e91"/>
    <ds:schemaRef ds:uri="7de1d875-a0bb-42c3-ad9f-ecc126f10b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F1BD35-97BF-4869-B939-EC4B1263B9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274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Question - Does ownership matter?   The Focus – employment engagement and non-managerial ways of working in care services   The Research – qualitative case studies analysis of different ownership models </vt:lpstr>
      <vt:lpstr>PowerPoint Presentation</vt:lpstr>
      <vt:lpstr>Participation and control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Jackson</dc:creator>
  <cp:lastModifiedBy>Anna Birley</cp:lastModifiedBy>
  <cp:revision>66</cp:revision>
  <cp:lastPrinted>2020-10-10T08:51:38Z</cp:lastPrinted>
  <dcterms:created xsi:type="dcterms:W3CDTF">2019-10-03T12:34:05Z</dcterms:created>
  <dcterms:modified xsi:type="dcterms:W3CDTF">2021-01-21T15:18:37Z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0x010100C6ED0CACC2DEC848972BBE8BA52B9CA3</vt:lpwstr>
  </property>
</Properties>
</file>