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sldIdLst>
    <p:sldId id="256" r:id="rId2"/>
    <p:sldId id="259" r:id="rId3"/>
    <p:sldId id="261" r:id="rId4"/>
    <p:sldId id="262" r:id="rId5"/>
    <p:sldId id="263" r:id="rId6"/>
    <p:sldId id="257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embeddedFontLst>
    <p:embeddedFont>
      <p:font typeface="Archivo" panose="020B0503020202020B04" pitchFamily="34" charset="0"/>
      <p:regular r:id="rId18"/>
      <p:bold r:id="rId19"/>
      <p:italic r:id="rId20"/>
      <p:boldItalic r:id="rId21"/>
    </p:embeddedFont>
    <p:embeddedFont>
      <p:font typeface="Co-operative Party Sans Bd Ex Cond" charset="0"/>
      <p:bold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1D70"/>
    <a:srgbClr val="F0EE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C28296-F265-4D5D-A377-A4AB698E5228}" v="6" dt="2025-02-13T16:56:38.4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75D8F-610A-429F-07B8-A988A7616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8AF107-36C3-8255-02D4-DA90932CA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DFB22-CF57-524D-C31F-7EC0B8830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A779-4B8C-5745-B029-C8DA70D65A8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CD491-F2A6-AD92-47BE-C4F934D97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E94A4-F32C-3C20-F31D-6FEFB914E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3E51-51F1-CE44-8F87-E59117F1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386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C7664-56C3-3D8D-CC50-526D518F6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6497A8-0A72-A230-877E-D8022D7F22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297A5-130F-9B2B-DCC5-1DF0F7115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A779-4B8C-5745-B029-C8DA70D65A8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C18F1-AD47-B422-028D-0090D8AA4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CE9D0-68BA-650A-8414-12B84DFF4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3E51-51F1-CE44-8F87-E59117F1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051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6BC788-6D0B-7C75-1127-286767AE1E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31562E-69DE-4B33-65E5-0406608C26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FE5CD-D064-770B-FD36-58F593512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A779-4B8C-5745-B029-C8DA70D65A8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9B4F8-3F98-C33E-2D24-0A45D316E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FEC00-CD7A-29F9-23B0-C2DEDF062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3E51-51F1-CE44-8F87-E59117F1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4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9B3A4-7BDE-9FDE-9CDF-B2EB044AA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855A5-1C50-3E20-C9A5-851194106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83304-3773-7FA3-9DF8-EC0D93D5E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A779-4B8C-5745-B029-C8DA70D65A8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19D1C-5D4A-3BD0-3FB4-6426A30A1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CA21B-0C76-6D36-EB97-7FAC29A01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3E51-51F1-CE44-8F87-E59117F1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39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ED76D-E7D7-1F6C-028F-121B45E8A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4083E7-CD42-0B6D-9787-E4CFC5976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33A83-C600-C06E-44AC-E248E7E3B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A779-4B8C-5745-B029-C8DA70D65A8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E02C1-E970-1985-FCAA-7B3657B17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2C1D0-AFE7-D718-31F5-34C10C63E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3E51-51F1-CE44-8F87-E59117F1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16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89533-52A4-D4F4-ED10-3D289E8B0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F6BEC-08AE-E6EB-6AF4-67E29BD25F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376278-5A51-7106-F551-DF89228DE5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81D6B5-1F4E-3002-AFC3-8489E95CC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A779-4B8C-5745-B029-C8DA70D65A8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53AD49-3D79-B906-F859-0C977AD4B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35F9C9-8F26-83AC-C674-2BC450A2A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3E51-51F1-CE44-8F87-E59117F1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7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95A79-8D5B-F6A8-2D31-2DA0F0A63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9A681-9DD5-D8D3-8F88-507D95F2F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F262A3-3C30-64B3-491A-6B4BD1B17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E4EB9-EB2C-FFBE-EC1C-77C6ED707C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BC5A5E-DD64-0773-9199-886A1E4A4D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415294-76E3-45FE-C94D-BDF7BF111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A779-4B8C-5745-B029-C8DA70D65A8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408FCE-CE98-94AB-6F49-FB61B8F38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CFC8CC-708A-5865-1209-41EC957E2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3E51-51F1-CE44-8F87-E59117F1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16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680B6-B3E9-B3AA-CC99-73BC5D156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364BDF-55D3-8900-AC72-229903984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A779-4B8C-5745-B029-C8DA70D65A8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E66784-68EE-3DF4-0D99-47ABD36F8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576411-A85C-09A7-F100-290FA988F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3E51-51F1-CE44-8F87-E59117F1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03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142CA0-C707-4EF9-60E5-6C1835B0C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A779-4B8C-5745-B029-C8DA70D65A8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C288B2-E81A-9FAB-7F98-F4B5550E1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B3B801-6B1A-675C-5D9E-CDCA5A2FB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3E51-51F1-CE44-8F87-E59117F1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68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D5EA4-AA4F-3648-683C-956BB8317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2ADB8-49B8-9BB7-C9E7-549761EB4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C5B69A-4281-27CD-D999-E6649ED435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07A723-9E15-31ED-6764-FE857C332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A779-4B8C-5745-B029-C8DA70D65A8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C97800-4CD1-03AA-363B-E79049817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9B3851-C690-D0AF-AA19-D06569E35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3E51-51F1-CE44-8F87-E59117F1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57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00C42-4C84-1874-F79E-93DE8863F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FF2218-1726-470E-0C90-FA7EA13FA3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E034F4-5C2B-F64B-FEAC-AA5DB2491E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189EAA-D5B7-A1F2-939D-244B9D5C7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A779-4B8C-5745-B029-C8DA70D65A8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23279A-88D7-54C7-5829-0555EED54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EB7FC7-9EB7-B3DC-F0F6-DAC177495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3E51-51F1-CE44-8F87-E59117F1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71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F6DCAB-41F7-78A2-9831-4A74E62AC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817FD-EACF-D212-2FD9-312AC816F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3B5E7-EC88-4B13-E87C-315F4654EA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10A779-4B8C-5745-B029-C8DA70D65A8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2B5AE-70CC-7801-A82B-62925BA7F1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6A999-0E3F-45D3-CE15-6C2E911C07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A73E51-51F1-CE44-8F87-E59117F1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0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DAA4AF-1D3F-7772-5261-24DD4B437117}"/>
              </a:ext>
            </a:extLst>
          </p:cNvPr>
          <p:cNvSpPr txBox="1"/>
          <p:nvPr/>
        </p:nvSpPr>
        <p:spPr>
          <a:xfrm>
            <a:off x="263686" y="3189922"/>
            <a:ext cx="7165814" cy="751424"/>
          </a:xfrm>
          <a:prstGeom prst="rect">
            <a:avLst/>
          </a:prstGeom>
          <a:noFill/>
        </p:spPr>
        <p:txBody>
          <a:bodyPr wrap="square" lIns="90000" rtlCol="0" anchor="ctr">
            <a:spAutoFit/>
          </a:bodyPr>
          <a:lstStyle/>
          <a:p>
            <a:pPr>
              <a:lnSpc>
                <a:spcPts val="5000"/>
              </a:lnSpc>
            </a:pPr>
            <a:r>
              <a:rPr lang="en-GB" sz="6000" b="1" noProof="0">
                <a:latin typeface="Co-operative Party Sans Bd Ex Cond" pitchFamily="2" charset="77"/>
              </a:rPr>
              <a:t>POLICY PROCESS 2025/26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F61D8B-5887-8DEE-0678-5FFB384D3C71}"/>
              </a:ext>
            </a:extLst>
          </p:cNvPr>
          <p:cNvSpPr txBox="1"/>
          <p:nvPr/>
        </p:nvSpPr>
        <p:spPr>
          <a:xfrm>
            <a:off x="263686" y="532930"/>
            <a:ext cx="3589757" cy="76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GB" sz="3000" b="1" noProof="0">
                <a:latin typeface="Co-operative Party Sans Bd Ex Cond" pitchFamily="2" charset="77"/>
              </a:rPr>
              <a:t>NATIONAL</a:t>
            </a:r>
          </a:p>
          <a:p>
            <a:pPr>
              <a:lnSpc>
                <a:spcPts val="2600"/>
              </a:lnSpc>
            </a:pPr>
            <a:r>
              <a:rPr lang="en-GB" sz="3000" b="1" noProof="0">
                <a:latin typeface="Co-operative Party Sans Bd Ex Cond" pitchFamily="2" charset="77"/>
              </a:rPr>
              <a:t>POLICY PROCESS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9D1F45-5FC6-C3E8-69C5-EEDFC34E8DDD}"/>
              </a:ext>
            </a:extLst>
          </p:cNvPr>
          <p:cNvSpPr txBox="1"/>
          <p:nvPr/>
        </p:nvSpPr>
        <p:spPr>
          <a:xfrm>
            <a:off x="7903029" y="6024235"/>
            <a:ext cx="4031467" cy="43152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>
              <a:lnSpc>
                <a:spcPts val="2600"/>
              </a:lnSpc>
            </a:pPr>
            <a:r>
              <a:rPr lang="en-GB" sz="3000" b="1" noProof="0">
                <a:latin typeface="Co-operative Party Sans Bd Ex Cond" pitchFamily="2" charset="77"/>
              </a:rPr>
              <a:t>POLICY PROCESSES 2025/26</a:t>
            </a:r>
          </a:p>
        </p:txBody>
      </p:sp>
      <p:pic>
        <p:nvPicPr>
          <p:cNvPr id="9" name="Picture 8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2C8EF27A-64D0-B277-53D4-8023B26B9E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8206" y="532930"/>
            <a:ext cx="973959" cy="112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841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B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C2A5E31-4BA3-01B6-1DAC-4F3A4C19D9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0B55C57-16E0-7FB2-57F5-4B5363F20F79}"/>
              </a:ext>
            </a:extLst>
          </p:cNvPr>
          <p:cNvSpPr txBox="1"/>
          <p:nvPr/>
        </p:nvSpPr>
        <p:spPr>
          <a:xfrm>
            <a:off x="263686" y="1545053"/>
            <a:ext cx="9038576" cy="1392625"/>
          </a:xfrm>
          <a:prstGeom prst="rect">
            <a:avLst/>
          </a:prstGeom>
          <a:noFill/>
        </p:spPr>
        <p:txBody>
          <a:bodyPr wrap="square" lIns="90000" rtlCol="0" anchor="t">
            <a:spAutoFit/>
          </a:bodyPr>
          <a:lstStyle/>
          <a:p>
            <a:pPr>
              <a:lnSpc>
                <a:spcPts val="5000"/>
              </a:lnSpc>
            </a:pPr>
            <a:r>
              <a:rPr lang="en-GB" sz="6000" b="1" noProof="0">
                <a:latin typeface="Co-operative Party Sans Bd Ex Cond" pitchFamily="2" charset="77"/>
              </a:rPr>
              <a:t>EMERGING ECONOMIC</a:t>
            </a:r>
          </a:p>
          <a:p>
            <a:pPr>
              <a:lnSpc>
                <a:spcPts val="5000"/>
              </a:lnSpc>
            </a:pPr>
            <a:r>
              <a:rPr lang="en-GB" sz="6000" b="1" noProof="0">
                <a:latin typeface="Co-operative Party Sans Bd Ex Cond" pitchFamily="2" charset="77"/>
              </a:rPr>
              <a:t>CHALLENGES: PRESS DECLINE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822D41-C469-C9C7-86C1-6C70271AF1E1}"/>
              </a:ext>
            </a:extLst>
          </p:cNvPr>
          <p:cNvSpPr txBox="1"/>
          <p:nvPr/>
        </p:nvSpPr>
        <p:spPr>
          <a:xfrm>
            <a:off x="263686" y="532930"/>
            <a:ext cx="3834785" cy="76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GB" sz="3000" b="1" noProof="0">
                <a:latin typeface="Co-operative Party Sans Bd Ex Cond" pitchFamily="2" charset="77"/>
              </a:rPr>
              <a:t>THE FUTURE</a:t>
            </a:r>
          </a:p>
          <a:p>
            <a:pPr>
              <a:lnSpc>
                <a:spcPts val="2600"/>
              </a:lnSpc>
            </a:pPr>
            <a:r>
              <a:rPr lang="en-GB" sz="3000" b="1" noProof="0">
                <a:latin typeface="Co-operative Party Sans Bd Ex Cond" pitchFamily="2" charset="77"/>
              </a:rPr>
              <a:t>CO-OPERATIVE ECONOMY</a:t>
            </a:r>
          </a:p>
        </p:txBody>
      </p:sp>
      <p:pic>
        <p:nvPicPr>
          <p:cNvPr id="9" name="Picture 8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9B3BDC09-4926-9941-9E8F-A0B22C6C5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8206" y="532930"/>
            <a:ext cx="973959" cy="11249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E6DDCC-393B-1193-C7C8-E9368B45C676}"/>
              </a:ext>
            </a:extLst>
          </p:cNvPr>
          <p:cNvSpPr txBox="1"/>
          <p:nvPr/>
        </p:nvSpPr>
        <p:spPr>
          <a:xfrm>
            <a:off x="347768" y="2903337"/>
            <a:ext cx="9596332" cy="2769156"/>
          </a:xfrm>
          <a:prstGeom prst="rect">
            <a:avLst/>
          </a:prstGeom>
          <a:noFill/>
        </p:spPr>
        <p:txBody>
          <a:bodyPr wrap="square" lIns="9000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News publications are closing at an alarming rate - leading to the loss of jobs and vital news sources. ​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​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GB" sz="2000" noProof="0">
                <a:latin typeface="Archivo" panose="020B0503020202020B04" pitchFamily="34" charset="77"/>
              </a:rPr>
              <a:t>Declining readership 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GB" sz="2000" noProof="0">
                <a:latin typeface="Archivo" panose="020B0503020202020B04" pitchFamily="34" charset="77"/>
              </a:rPr>
              <a:t>Increased concentration of media ownership ​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GB" sz="2000" noProof="0">
                <a:latin typeface="Archivo" panose="020B0503020202020B04" pitchFamily="34" charset="77"/>
              </a:rPr>
              <a:t>Closure of historic publications ​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GB" sz="2000" noProof="0">
                <a:latin typeface="Archivo" panose="020B0503020202020B04" pitchFamily="34" charset="77"/>
              </a:rPr>
              <a:t>Decline in civic engagement and lack of public scrutiny ​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27B148-7F7B-21ED-3B6D-29490168DECE}"/>
              </a:ext>
            </a:extLst>
          </p:cNvPr>
          <p:cNvSpPr txBox="1"/>
          <p:nvPr/>
        </p:nvSpPr>
        <p:spPr>
          <a:xfrm>
            <a:off x="-363255" y="55490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982400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B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C3611D-FB1B-BFA0-8912-6B256B7C05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7394605-BAA0-FB6B-88B8-B7813BF10D79}"/>
              </a:ext>
            </a:extLst>
          </p:cNvPr>
          <p:cNvSpPr txBox="1"/>
          <p:nvPr/>
        </p:nvSpPr>
        <p:spPr>
          <a:xfrm>
            <a:off x="263686" y="1545053"/>
            <a:ext cx="8712148" cy="751424"/>
          </a:xfrm>
          <a:prstGeom prst="rect">
            <a:avLst/>
          </a:prstGeom>
          <a:noFill/>
        </p:spPr>
        <p:txBody>
          <a:bodyPr wrap="square" lIns="90000" rtlCol="0" anchor="t">
            <a:spAutoFit/>
          </a:bodyPr>
          <a:lstStyle/>
          <a:p>
            <a:pPr>
              <a:lnSpc>
                <a:spcPts val="5000"/>
              </a:lnSpc>
            </a:pPr>
            <a:r>
              <a:rPr lang="en-GB" sz="6000" b="1" noProof="0">
                <a:latin typeface="Co-operative Party Sans Bd Ex Cond" pitchFamily="2" charset="77"/>
              </a:rPr>
              <a:t>CO-OP MODELS IN MEDIA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9923CA-1403-C632-9A4A-F0246F53754A}"/>
              </a:ext>
            </a:extLst>
          </p:cNvPr>
          <p:cNvSpPr txBox="1"/>
          <p:nvPr/>
        </p:nvSpPr>
        <p:spPr>
          <a:xfrm>
            <a:off x="263686" y="532930"/>
            <a:ext cx="3834785" cy="76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GB" sz="3000" b="1" noProof="0">
                <a:latin typeface="Co-operative Party Sans Bd Ex Cond" pitchFamily="2" charset="77"/>
              </a:rPr>
              <a:t>THE FUTURE</a:t>
            </a:r>
          </a:p>
          <a:p>
            <a:pPr>
              <a:lnSpc>
                <a:spcPts val="2600"/>
              </a:lnSpc>
            </a:pPr>
            <a:r>
              <a:rPr lang="en-GB" sz="3000" b="1" noProof="0">
                <a:latin typeface="Co-operative Party Sans Bd Ex Cond" pitchFamily="2" charset="77"/>
              </a:rPr>
              <a:t>CO-OPERATIVE ECONOMY</a:t>
            </a:r>
          </a:p>
        </p:txBody>
      </p:sp>
      <p:pic>
        <p:nvPicPr>
          <p:cNvPr id="9" name="Picture 8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27D03A0E-873A-212A-FD83-61F9CD4C5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8206" y="532930"/>
            <a:ext cx="973959" cy="11249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4427E24-DA57-8F00-0A1C-8526C7869178}"/>
              </a:ext>
            </a:extLst>
          </p:cNvPr>
          <p:cNvSpPr txBox="1"/>
          <p:nvPr/>
        </p:nvSpPr>
        <p:spPr>
          <a:xfrm>
            <a:off x="263685" y="2409767"/>
            <a:ext cx="11403747" cy="3525260"/>
          </a:xfrm>
          <a:prstGeom prst="rect">
            <a:avLst/>
          </a:prstGeom>
          <a:noFill/>
        </p:spPr>
        <p:txBody>
          <a:bodyPr wrap="square" lIns="9000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en-GB" sz="2000" b="1" noProof="0">
                <a:latin typeface="Archivo" panose="020B0503020202020B04" pitchFamily="34" charset="77"/>
              </a:rPr>
              <a:t>West Highland Free Press​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A worker buyout helped save WHFP from closure, with the new structure helping it to survive. ​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​</a:t>
            </a:r>
          </a:p>
          <a:p>
            <a:pPr>
              <a:lnSpc>
                <a:spcPts val="3000"/>
              </a:lnSpc>
            </a:pPr>
            <a:r>
              <a:rPr lang="en-GB" sz="2000" b="1" noProof="0">
                <a:latin typeface="Archivo" panose="020B0503020202020B04" pitchFamily="34" charset="77"/>
              </a:rPr>
              <a:t>The New Internationalist ​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A multi-stakeholder co-op, in which member readers can vote in the AGM. 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Successfully operated since 1973.​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​</a:t>
            </a:r>
          </a:p>
          <a:p>
            <a:pPr>
              <a:lnSpc>
                <a:spcPts val="3000"/>
              </a:lnSpc>
            </a:pPr>
            <a:r>
              <a:rPr lang="en-GB" sz="2000" b="1" noProof="0">
                <a:latin typeface="Archivo" panose="020B0503020202020B04" pitchFamily="34" charset="77"/>
              </a:rPr>
              <a:t>Sheffield Live Radio ​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A community owned radio and television service. ​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7DE62A-FDA5-B98E-0974-B37AC52EFD25}"/>
              </a:ext>
            </a:extLst>
          </p:cNvPr>
          <p:cNvSpPr txBox="1"/>
          <p:nvPr/>
        </p:nvSpPr>
        <p:spPr>
          <a:xfrm>
            <a:off x="-363255" y="55490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918196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1D7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B27F63-889E-0E45-A308-32D1A5BF0D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0A22BFD-2CDE-0EB0-2815-D246FC572666}"/>
              </a:ext>
            </a:extLst>
          </p:cNvPr>
          <p:cNvSpPr txBox="1"/>
          <p:nvPr/>
        </p:nvSpPr>
        <p:spPr>
          <a:xfrm>
            <a:off x="263686" y="1545053"/>
            <a:ext cx="8994614" cy="751424"/>
          </a:xfrm>
          <a:prstGeom prst="rect">
            <a:avLst/>
          </a:prstGeom>
          <a:noFill/>
        </p:spPr>
        <p:txBody>
          <a:bodyPr wrap="square" lIns="90000" rtlCol="0" anchor="t">
            <a:spAutoFit/>
          </a:bodyPr>
          <a:lstStyle/>
          <a:p>
            <a:pPr>
              <a:lnSpc>
                <a:spcPts val="5000"/>
              </a:lnSpc>
            </a:pPr>
            <a:r>
              <a:rPr lang="en-GB" sz="6000" b="1" noProof="0">
                <a:solidFill>
                  <a:schemeClr val="bg1"/>
                </a:solidFill>
                <a:latin typeface="Co-operative Party Sans Bd Ex Cond" pitchFamily="2" charset="77"/>
              </a:rPr>
              <a:t>EQUALITIES POLICY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EFADFD-C99A-D1A7-A677-2E74F925438F}"/>
              </a:ext>
            </a:extLst>
          </p:cNvPr>
          <p:cNvSpPr txBox="1"/>
          <p:nvPr/>
        </p:nvSpPr>
        <p:spPr>
          <a:xfrm>
            <a:off x="263686" y="532930"/>
            <a:ext cx="3589757" cy="76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GB" sz="3000" b="1" noProof="0">
                <a:solidFill>
                  <a:schemeClr val="bg1"/>
                </a:solidFill>
                <a:latin typeface="Co-operative Party Sans Bd Ex Cond" pitchFamily="2" charset="77"/>
              </a:rPr>
              <a:t>NATIONAL</a:t>
            </a:r>
          </a:p>
          <a:p>
            <a:pPr>
              <a:lnSpc>
                <a:spcPts val="2600"/>
              </a:lnSpc>
            </a:pPr>
            <a:r>
              <a:rPr lang="en-GB" sz="3000" b="1" noProof="0">
                <a:solidFill>
                  <a:schemeClr val="bg1"/>
                </a:solidFill>
                <a:latin typeface="Co-operative Party Sans Bd Ex Cond" pitchFamily="2" charset="77"/>
              </a:rPr>
              <a:t>POLICY PROCESS</a:t>
            </a:r>
          </a:p>
        </p:txBody>
      </p:sp>
      <p:pic>
        <p:nvPicPr>
          <p:cNvPr id="9" name="Picture 8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FAAC1FFA-6A34-C2E8-9AD0-742E26E77C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878206" y="532930"/>
            <a:ext cx="973959" cy="11249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40C1E8B-1B6A-7AC7-6A98-54327864CBAF}"/>
              </a:ext>
            </a:extLst>
          </p:cNvPr>
          <p:cNvSpPr txBox="1"/>
          <p:nvPr/>
        </p:nvSpPr>
        <p:spPr>
          <a:xfrm>
            <a:off x="257504" y="2414173"/>
            <a:ext cx="10905057" cy="3909981"/>
          </a:xfrm>
          <a:prstGeom prst="rect">
            <a:avLst/>
          </a:prstGeom>
          <a:solidFill>
            <a:srgbClr val="3F1D70"/>
          </a:solidFill>
        </p:spPr>
        <p:txBody>
          <a:bodyPr wrap="square" lIns="9000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It has been over a decade since the Party last produced an equalities specific policy paper ​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In that time, the Party has established 5 ‘Equalities Networks’:​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LGBTQ+ Co-operators ​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Women’s Network ​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(dis)Ability Network ​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BAME Co-operators ​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Youth ​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​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The Party has held several Equalities Conferences, with Anneliese Dodds,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Minister for Women &amp; Equalities providing the keynote speech in 2024​.</a:t>
            </a:r>
          </a:p>
        </p:txBody>
      </p:sp>
    </p:spTree>
    <p:extLst>
      <p:ext uri="{BB962C8B-B14F-4D97-AF65-F5344CB8AC3E}">
        <p14:creationId xmlns:p14="http://schemas.microsoft.com/office/powerpoint/2010/main" val="1331379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1D7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EA0E39D-FB24-194D-7EFF-B51120DA76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FE043D0-F53A-F4C4-AAF3-A5139EB800A9}"/>
              </a:ext>
            </a:extLst>
          </p:cNvPr>
          <p:cNvSpPr txBox="1"/>
          <p:nvPr/>
        </p:nvSpPr>
        <p:spPr>
          <a:xfrm>
            <a:off x="263686" y="1545053"/>
            <a:ext cx="8994614" cy="751424"/>
          </a:xfrm>
          <a:prstGeom prst="rect">
            <a:avLst/>
          </a:prstGeom>
          <a:noFill/>
        </p:spPr>
        <p:txBody>
          <a:bodyPr wrap="square" lIns="90000" rtlCol="0" anchor="t">
            <a:spAutoFit/>
          </a:bodyPr>
          <a:lstStyle/>
          <a:p>
            <a:pPr>
              <a:lnSpc>
                <a:spcPts val="5000"/>
              </a:lnSpc>
            </a:pPr>
            <a:r>
              <a:rPr lang="en-GB" sz="6000" b="1" noProof="0">
                <a:solidFill>
                  <a:schemeClr val="bg1"/>
                </a:solidFill>
                <a:latin typeface="Co-operative Party Sans Bd Ex Cond" pitchFamily="2" charset="77"/>
              </a:rPr>
              <a:t>EQUALITIES POLICY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886E4E-1E77-9E60-0E36-3B6925A8E644}"/>
              </a:ext>
            </a:extLst>
          </p:cNvPr>
          <p:cNvSpPr txBox="1"/>
          <p:nvPr/>
        </p:nvSpPr>
        <p:spPr>
          <a:xfrm>
            <a:off x="263686" y="532930"/>
            <a:ext cx="3589757" cy="76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GB" sz="3000" b="1" noProof="0">
                <a:solidFill>
                  <a:schemeClr val="bg1"/>
                </a:solidFill>
                <a:latin typeface="Co-operative Party Sans Bd Ex Cond" pitchFamily="2" charset="77"/>
              </a:rPr>
              <a:t>NATIONAL</a:t>
            </a:r>
          </a:p>
          <a:p>
            <a:pPr>
              <a:lnSpc>
                <a:spcPts val="2600"/>
              </a:lnSpc>
            </a:pPr>
            <a:r>
              <a:rPr lang="en-GB" sz="3000" b="1" noProof="0">
                <a:solidFill>
                  <a:schemeClr val="bg1"/>
                </a:solidFill>
                <a:latin typeface="Co-operative Party Sans Bd Ex Cond" pitchFamily="2" charset="77"/>
              </a:rPr>
              <a:t>POLICY PROCESS</a:t>
            </a:r>
          </a:p>
        </p:txBody>
      </p:sp>
      <p:pic>
        <p:nvPicPr>
          <p:cNvPr id="9" name="Picture 8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058C7305-459E-6B78-F054-13F0CEBBB2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878206" y="532930"/>
            <a:ext cx="973959" cy="11249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80E792A-72C4-1C45-6AAD-8B77C0B7303D}"/>
              </a:ext>
            </a:extLst>
          </p:cNvPr>
          <p:cNvSpPr txBox="1"/>
          <p:nvPr/>
        </p:nvSpPr>
        <p:spPr>
          <a:xfrm>
            <a:off x="257504" y="2414173"/>
            <a:ext cx="10905057" cy="2755819"/>
          </a:xfrm>
          <a:prstGeom prst="rect">
            <a:avLst/>
          </a:prstGeom>
          <a:solidFill>
            <a:srgbClr val="3F1D70"/>
          </a:solidFill>
        </p:spPr>
        <p:txBody>
          <a:bodyPr wrap="square" lIns="9000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The Equalities Policy Process will focus on creating a modern, inclusive policy offering.​</a:t>
            </a:r>
          </a:p>
          <a:p>
            <a:pPr>
              <a:lnSpc>
                <a:spcPts val="3000"/>
              </a:lnSpc>
            </a:pPr>
            <a:endParaRPr lang="en-GB" sz="2000" noProof="0">
              <a:solidFill>
                <a:schemeClr val="bg1"/>
              </a:solidFill>
              <a:effectLst/>
              <a:latin typeface="Archivo" panose="020B0503020202020B04" pitchFamily="34" charset="77"/>
            </a:endParaRPr>
          </a:p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The consultation will cover a broad range of topics – including improving equitable access to jobs, housing, healthcare, social care and more. ​</a:t>
            </a:r>
          </a:p>
          <a:p>
            <a:pPr>
              <a:lnSpc>
                <a:spcPts val="3000"/>
              </a:lnSpc>
            </a:pPr>
            <a:endParaRPr lang="en-GB" sz="2000" noProof="0">
              <a:solidFill>
                <a:schemeClr val="bg1"/>
              </a:solidFill>
              <a:effectLst/>
              <a:latin typeface="Archivo" panose="020B0503020202020B04" pitchFamily="34" charset="77"/>
            </a:endParaRPr>
          </a:p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Members are welcome to submit on any area they feel would help to advance the parties equality related policies.​</a:t>
            </a:r>
          </a:p>
        </p:txBody>
      </p:sp>
    </p:spTree>
    <p:extLst>
      <p:ext uri="{BB962C8B-B14F-4D97-AF65-F5344CB8AC3E}">
        <p14:creationId xmlns:p14="http://schemas.microsoft.com/office/powerpoint/2010/main" val="906650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B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C2A5E31-4BA3-01B6-1DAC-4F3A4C19D9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0B55C57-16E0-7FB2-57F5-4B5363F20F79}"/>
              </a:ext>
            </a:extLst>
          </p:cNvPr>
          <p:cNvSpPr txBox="1"/>
          <p:nvPr/>
        </p:nvSpPr>
        <p:spPr>
          <a:xfrm>
            <a:off x="263686" y="1545053"/>
            <a:ext cx="9038576" cy="1392625"/>
          </a:xfrm>
          <a:prstGeom prst="rect">
            <a:avLst/>
          </a:prstGeom>
          <a:noFill/>
        </p:spPr>
        <p:txBody>
          <a:bodyPr wrap="square" lIns="90000" rtlCol="0" anchor="t">
            <a:spAutoFit/>
          </a:bodyPr>
          <a:lstStyle/>
          <a:p>
            <a:pPr>
              <a:lnSpc>
                <a:spcPts val="5000"/>
              </a:lnSpc>
            </a:pPr>
            <a:r>
              <a:rPr lang="en-GB" sz="6000" b="1" noProof="0">
                <a:latin typeface="Co-operative Party Sans Bd Ex Cond" pitchFamily="2" charset="77"/>
              </a:rPr>
              <a:t>CHALLENGES IN EQUALITY POLICY: EQUALITY ACT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822D41-C469-C9C7-86C1-6C70271AF1E1}"/>
              </a:ext>
            </a:extLst>
          </p:cNvPr>
          <p:cNvSpPr txBox="1"/>
          <p:nvPr/>
        </p:nvSpPr>
        <p:spPr>
          <a:xfrm>
            <a:off x="263686" y="532930"/>
            <a:ext cx="3834785" cy="431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GB" sz="3000" b="1" noProof="0">
                <a:latin typeface="Co-operative Party Sans Bd Ex Cond" pitchFamily="2" charset="77"/>
              </a:rPr>
              <a:t>Equalities Policy</a:t>
            </a:r>
          </a:p>
        </p:txBody>
      </p:sp>
      <p:pic>
        <p:nvPicPr>
          <p:cNvPr id="9" name="Picture 8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9B3BDC09-4926-9941-9E8F-A0B22C6C5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8206" y="532930"/>
            <a:ext cx="973959" cy="11249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E6DDCC-393B-1193-C7C8-E9368B45C676}"/>
              </a:ext>
            </a:extLst>
          </p:cNvPr>
          <p:cNvSpPr txBox="1"/>
          <p:nvPr/>
        </p:nvSpPr>
        <p:spPr>
          <a:xfrm>
            <a:off x="347767" y="2903337"/>
            <a:ext cx="11504397" cy="3525260"/>
          </a:xfrm>
          <a:prstGeom prst="rect">
            <a:avLst/>
          </a:prstGeom>
          <a:noFill/>
        </p:spPr>
        <p:txBody>
          <a:bodyPr wrap="square" lIns="9000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The last Labour Government introduced the landmark Equality Act in 2010.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​After 15 years, equalities legislation could be updated to ensure it remains world leading and effectively supports those with protected characteristics​.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​</a:t>
            </a:r>
          </a:p>
          <a:p>
            <a:pPr>
              <a:lnSpc>
                <a:spcPts val="3000"/>
              </a:lnSpc>
            </a:pPr>
            <a:r>
              <a:rPr lang="en-GB" sz="2000" b="1" noProof="0">
                <a:latin typeface="Archivo" panose="020B0503020202020B04" pitchFamily="34" charset="77"/>
              </a:rPr>
              <a:t>How can we strengthen the Equality Act?</a:t>
            </a:r>
          </a:p>
          <a:p>
            <a:pPr>
              <a:lnSpc>
                <a:spcPts val="3000"/>
              </a:lnSpc>
            </a:pPr>
            <a:endParaRPr lang="en-GB" sz="2000" noProof="0">
              <a:latin typeface="Archivo" panose="020B0503020202020B04" pitchFamily="34" charset="77"/>
            </a:endParaRP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GB" sz="2000" noProof="0">
                <a:latin typeface="Archivo" panose="020B0503020202020B04" pitchFamily="34" charset="77"/>
              </a:rPr>
              <a:t>What can be done to address barriers and increase opportunities for those whose character is NOT currently protected under the Equality Act 2010? For example, socio-economic background, health conditions, caring responsibilities, parental responsibility, language, experience in care ​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27B148-7F7B-21ED-3B6D-29490168DECE}"/>
              </a:ext>
            </a:extLst>
          </p:cNvPr>
          <p:cNvSpPr txBox="1"/>
          <p:nvPr/>
        </p:nvSpPr>
        <p:spPr>
          <a:xfrm>
            <a:off x="-363255" y="55490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97620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B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BB6CD63-D269-C23A-E291-480EF5CD07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3E599E6-B4A2-9781-3951-E97DF3B0AC09}"/>
              </a:ext>
            </a:extLst>
          </p:cNvPr>
          <p:cNvSpPr txBox="1"/>
          <p:nvPr/>
        </p:nvSpPr>
        <p:spPr>
          <a:xfrm>
            <a:off x="263685" y="1545053"/>
            <a:ext cx="11025637" cy="1392625"/>
          </a:xfrm>
          <a:prstGeom prst="rect">
            <a:avLst/>
          </a:prstGeom>
          <a:noFill/>
        </p:spPr>
        <p:txBody>
          <a:bodyPr wrap="square" lIns="90000" rtlCol="0" anchor="t">
            <a:spAutoFit/>
          </a:bodyPr>
          <a:lstStyle/>
          <a:p>
            <a:pPr>
              <a:lnSpc>
                <a:spcPts val="5000"/>
              </a:lnSpc>
            </a:pPr>
            <a:r>
              <a:rPr lang="en-GB" sz="6000" b="1" noProof="0">
                <a:latin typeface="Co-operative Party Sans Bd Ex Cond" pitchFamily="2" charset="77"/>
              </a:rPr>
              <a:t>CHALLENGES IN EQUALITY POLICY: VIOLENCE AGAINST WOMEN AND GIRLS</a:t>
            </a:r>
          </a:p>
        </p:txBody>
      </p:sp>
      <p:pic>
        <p:nvPicPr>
          <p:cNvPr id="9" name="Picture 8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A64E7059-79FE-1AE3-896D-76BF9C1BD0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8206" y="532930"/>
            <a:ext cx="973959" cy="11249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1B59916-BA7F-8E78-73BC-AA5166C56411}"/>
              </a:ext>
            </a:extLst>
          </p:cNvPr>
          <p:cNvSpPr txBox="1"/>
          <p:nvPr/>
        </p:nvSpPr>
        <p:spPr>
          <a:xfrm>
            <a:off x="347767" y="2903337"/>
            <a:ext cx="11504397" cy="3902543"/>
          </a:xfrm>
          <a:prstGeom prst="rect">
            <a:avLst/>
          </a:prstGeom>
          <a:noFill/>
        </p:spPr>
        <p:txBody>
          <a:bodyPr wrap="square" lIns="9000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Violence against women and girls (VAWG) is a major criminal issue – with 1 in 12 women being a victim every year - demonstrating the scale of the challenge.​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​</a:t>
            </a:r>
          </a:p>
          <a:p>
            <a:pPr>
              <a:lnSpc>
                <a:spcPts val="3000"/>
              </a:lnSpc>
            </a:pPr>
            <a:r>
              <a:rPr lang="en-GB" sz="2000" b="1" noProof="0">
                <a:latin typeface="Archivo" panose="020B0503020202020B04" pitchFamily="34" charset="77"/>
              </a:rPr>
              <a:t>Labour &amp; Co-op PCCs have been developing plans and taking action.​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​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GB" sz="2000" noProof="0">
                <a:latin typeface="Archivo" panose="020B0503020202020B04" pitchFamily="34" charset="77"/>
              </a:rPr>
              <a:t>What further measures can be taken by central and local government to reduce violence against women and girls (VAWG)? ​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endParaRPr lang="en-GB" sz="2000" noProof="0">
              <a:latin typeface="Archivo" panose="020B0503020202020B04" pitchFamily="34" charset="77"/>
            </a:endParaRP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GB" sz="2000" noProof="0">
                <a:latin typeface="Archivo" panose="020B0503020202020B04" pitchFamily="34" charset="77"/>
              </a:rPr>
              <a:t>What is required from central and local government to ensure victims of domestic abuse can safely and securely leave violent relationships and move on with their lives​?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C20ED4-9D96-92C5-D3CE-D0EDBB2CF1B0}"/>
              </a:ext>
            </a:extLst>
          </p:cNvPr>
          <p:cNvSpPr txBox="1"/>
          <p:nvPr/>
        </p:nvSpPr>
        <p:spPr>
          <a:xfrm>
            <a:off x="-363255" y="55490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noProof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9F802B-3C4D-E7D5-46D7-58C4E3C684FB}"/>
              </a:ext>
            </a:extLst>
          </p:cNvPr>
          <p:cNvSpPr txBox="1"/>
          <p:nvPr/>
        </p:nvSpPr>
        <p:spPr>
          <a:xfrm>
            <a:off x="263686" y="532930"/>
            <a:ext cx="3834785" cy="431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GB" sz="3000" b="1" noProof="0">
                <a:latin typeface="Co-operative Party Sans Bd Ex Cond" pitchFamily="2" charset="77"/>
              </a:rPr>
              <a:t>Equalities Policy</a:t>
            </a:r>
          </a:p>
        </p:txBody>
      </p:sp>
    </p:spTree>
    <p:extLst>
      <p:ext uri="{BB962C8B-B14F-4D97-AF65-F5344CB8AC3E}">
        <p14:creationId xmlns:p14="http://schemas.microsoft.com/office/powerpoint/2010/main" val="536528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1D7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B9E1B23-82E4-2EE5-C96F-2352316912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4180B6-B1CE-5BD8-3C16-EFD1BA68D154}"/>
              </a:ext>
            </a:extLst>
          </p:cNvPr>
          <p:cNvSpPr txBox="1"/>
          <p:nvPr/>
        </p:nvSpPr>
        <p:spPr>
          <a:xfrm>
            <a:off x="263686" y="1545053"/>
            <a:ext cx="8994614" cy="751424"/>
          </a:xfrm>
          <a:prstGeom prst="rect">
            <a:avLst/>
          </a:prstGeom>
          <a:noFill/>
        </p:spPr>
        <p:txBody>
          <a:bodyPr wrap="square" lIns="9000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-operative Party Sans Bd Ex Cond" pitchFamily="2" charset="77"/>
                <a:ea typeface="+mn-ea"/>
                <a:cs typeface="+mn-cs"/>
              </a:rPr>
              <a:t>We want to hear from you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109A12-8912-A98A-E7F4-89F928D082B0}"/>
              </a:ext>
            </a:extLst>
          </p:cNvPr>
          <p:cNvSpPr txBox="1"/>
          <p:nvPr/>
        </p:nvSpPr>
        <p:spPr>
          <a:xfrm>
            <a:off x="263686" y="532930"/>
            <a:ext cx="3589757" cy="76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-operative Party Sans Bd Ex Cond" pitchFamily="2" charset="77"/>
                <a:ea typeface="+mn-ea"/>
                <a:cs typeface="+mn-cs"/>
              </a:rPr>
              <a:t>NATIONAL</a:t>
            </a:r>
          </a:p>
          <a:p>
            <a:pPr marL="0" marR="0" lvl="0" indent="0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-operative Party Sans Bd Ex Cond" pitchFamily="2" charset="77"/>
                <a:ea typeface="+mn-ea"/>
                <a:cs typeface="+mn-cs"/>
              </a:rPr>
              <a:t>POLICY PROCESS</a:t>
            </a:r>
          </a:p>
        </p:txBody>
      </p:sp>
      <p:pic>
        <p:nvPicPr>
          <p:cNvPr id="9" name="Picture 8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2F97F8FE-B4B9-D7E9-96F5-01B68B587B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878206" y="532930"/>
            <a:ext cx="973959" cy="11249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399BA8D-436F-47A1-7A91-9D4242669EF3}"/>
              </a:ext>
            </a:extLst>
          </p:cNvPr>
          <p:cNvSpPr txBox="1"/>
          <p:nvPr/>
        </p:nvSpPr>
        <p:spPr>
          <a:xfrm>
            <a:off x="257504" y="2414173"/>
            <a:ext cx="10905057" cy="3914661"/>
          </a:xfrm>
          <a:prstGeom prst="rect">
            <a:avLst/>
          </a:prstGeom>
          <a:solidFill>
            <a:srgbClr val="3F1D70"/>
          </a:solidFill>
        </p:spPr>
        <p:txBody>
          <a:bodyPr wrap="square" lIns="9000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chivo" panose="020B0503020202020B04" pitchFamily="34" charset="77"/>
                <a:ea typeface="+mn-ea"/>
                <a:cs typeface="+mn-cs"/>
              </a:rPr>
              <a:t>Official Policy Process Portal: 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chivo" panose="020B0503020202020B04" pitchFamily="34" charset="77"/>
                <a:ea typeface="+mn-ea"/>
                <a:cs typeface="+mn-cs"/>
              </a:rPr>
              <a:t>https://party.coop/policy/2025 </a:t>
            </a:r>
          </a:p>
          <a:p>
            <a:pPr marL="0" marR="0" lvl="0" indent="0" algn="l" defTabSz="914400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noProof="0">
              <a:solidFill>
                <a:prstClr val="white"/>
              </a:solidFill>
              <a:latin typeface="Archivo" panose="020B0503020202020B04" pitchFamily="34" charset="77"/>
            </a:endParaRPr>
          </a:p>
          <a:p>
            <a:pPr marL="0" marR="0" lvl="0" indent="0" algn="l" defTabSz="914400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noProof="0">
              <a:solidFill>
                <a:prstClr val="white"/>
              </a:solidFill>
              <a:latin typeface="Archivo" panose="020B0503020202020B04" pitchFamily="34" charset="77"/>
            </a:endParaRPr>
          </a:p>
          <a:p>
            <a:pPr marL="0" marR="0" lvl="0" indent="0" algn="l" defTabSz="914400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noProof="0">
                <a:solidFill>
                  <a:prstClr val="white"/>
                </a:solidFill>
                <a:latin typeface="Archivo" panose="020B0503020202020B04" pitchFamily="34" charset="77"/>
              </a:rPr>
              <a:t>The consultation will be open until </a:t>
            </a:r>
            <a:r>
              <a:rPr lang="en-GB" sz="2400" b="1" noProof="0">
                <a:solidFill>
                  <a:prstClr val="white"/>
                </a:solidFill>
                <a:latin typeface="Archivo" panose="020B0503020202020B04" pitchFamily="34" charset="77"/>
              </a:rPr>
              <a:t>13</a:t>
            </a:r>
            <a:r>
              <a:rPr lang="en-GB" sz="2400" b="1" baseline="30000" noProof="0">
                <a:solidFill>
                  <a:prstClr val="white"/>
                </a:solidFill>
                <a:latin typeface="Archivo" panose="020B0503020202020B04" pitchFamily="34" charset="77"/>
              </a:rPr>
              <a:t>th</a:t>
            </a:r>
            <a:r>
              <a:rPr lang="en-GB" sz="2400" b="1" noProof="0">
                <a:solidFill>
                  <a:prstClr val="white"/>
                </a:solidFill>
                <a:latin typeface="Archivo" panose="020B0503020202020B04" pitchFamily="34" charset="77"/>
              </a:rPr>
              <a:t> June</a:t>
            </a:r>
          </a:p>
          <a:p>
            <a:pPr marL="0" marR="0" lvl="0" indent="0" algn="l" defTabSz="914400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chivo" panose="020B0503020202020B04" pitchFamily="34" charset="77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noProof="0">
              <a:solidFill>
                <a:prstClr val="white"/>
              </a:solidFill>
              <a:latin typeface="Archivo" panose="020B0503020202020B04" pitchFamily="34" charset="77"/>
            </a:endParaRPr>
          </a:p>
          <a:p>
            <a:pPr marL="0" marR="0" lvl="0" indent="0" algn="l" defTabSz="914400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chivo" panose="020B0503020202020B04" pitchFamily="34" charset="77"/>
                <a:ea typeface="+mn-ea"/>
                <a:cs typeface="+mn-cs"/>
              </a:rPr>
              <a:t>New </a:t>
            </a:r>
            <a:r>
              <a:rPr lang="en-GB" sz="2400" noProof="0">
                <a:solidFill>
                  <a:prstClr val="white"/>
                </a:solidFill>
                <a:latin typeface="Archivo" panose="020B0503020202020B04" pitchFamily="34" charset="77"/>
              </a:rPr>
              <a:t>policy papers will be launched at Co-operative Party Annual Conference: </a:t>
            </a:r>
            <a:r>
              <a:rPr lang="en-GB" sz="2400" b="1" noProof="0">
                <a:solidFill>
                  <a:prstClr val="white"/>
                </a:solidFill>
                <a:latin typeface="Archivo" panose="020B0503020202020B04" pitchFamily="34" charset="77"/>
              </a:rPr>
              <a:t>15</a:t>
            </a:r>
            <a:r>
              <a:rPr lang="en-GB" sz="2400" b="1" baseline="30000" noProof="0">
                <a:solidFill>
                  <a:prstClr val="white"/>
                </a:solidFill>
                <a:latin typeface="Archivo" panose="020B0503020202020B04" pitchFamily="34" charset="77"/>
              </a:rPr>
              <a:t>th</a:t>
            </a:r>
            <a:r>
              <a:rPr lang="en-GB" sz="2400" b="1" noProof="0">
                <a:solidFill>
                  <a:prstClr val="white"/>
                </a:solidFill>
                <a:latin typeface="Archivo" panose="020B0503020202020B04" pitchFamily="34" charset="77"/>
              </a:rPr>
              <a:t> &amp; 16</a:t>
            </a:r>
            <a:r>
              <a:rPr lang="en-GB" sz="2400" b="1" baseline="30000" noProof="0">
                <a:solidFill>
                  <a:prstClr val="white"/>
                </a:solidFill>
                <a:latin typeface="Archivo" panose="020B0503020202020B04" pitchFamily="34" charset="77"/>
              </a:rPr>
              <a:t>th</a:t>
            </a:r>
            <a:r>
              <a:rPr lang="en-GB" sz="2400" b="1" noProof="0">
                <a:solidFill>
                  <a:prstClr val="white"/>
                </a:solidFill>
                <a:latin typeface="Archivo" panose="020B0503020202020B04" pitchFamily="34" charset="77"/>
              </a:rPr>
              <a:t> November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chivo" panose="020B0503020202020B04" pitchFamily="34" charset="77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chivo" panose="020B0503020202020B04" pitchFamily="34" charset="77"/>
                <a:ea typeface="+mn-ea"/>
                <a:cs typeface="+mn-cs"/>
              </a:rPr>
              <a:t>​</a:t>
            </a:r>
          </a:p>
          <a:p>
            <a:pPr marL="0" marR="0" lvl="0" indent="0" algn="l" defTabSz="914400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noProof="0">
                <a:solidFill>
                  <a:prstClr val="white"/>
                </a:solidFill>
                <a:latin typeface="Archivo" panose="020B0503020202020B04" pitchFamily="34" charset="77"/>
              </a:rPr>
              <a:t>Get in touch: </a:t>
            </a:r>
            <a:r>
              <a:rPr lang="en-GB" sz="2400" b="1" noProof="0">
                <a:solidFill>
                  <a:prstClr val="white"/>
                </a:solidFill>
                <a:latin typeface="Archivo" panose="020B0503020202020B04" pitchFamily="34" charset="77"/>
              </a:rPr>
              <a:t>policy@party.coop </a:t>
            </a:r>
            <a:endParaRPr kumimoji="0" lang="en-GB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chivo" panose="020B0503020202020B04" pitchFamily="34" charset="77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0117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1D7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0FF1975-4498-231F-FA48-025C341BC7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9EF33B-69B4-E9CB-CD9C-EF27A13B84AF}"/>
              </a:ext>
            </a:extLst>
          </p:cNvPr>
          <p:cNvSpPr txBox="1"/>
          <p:nvPr/>
        </p:nvSpPr>
        <p:spPr>
          <a:xfrm>
            <a:off x="263686" y="1545053"/>
            <a:ext cx="8712148" cy="1392625"/>
          </a:xfrm>
          <a:prstGeom prst="rect">
            <a:avLst/>
          </a:prstGeom>
          <a:noFill/>
        </p:spPr>
        <p:txBody>
          <a:bodyPr wrap="square" lIns="90000" rtlCol="0" anchor="t">
            <a:spAutoFit/>
          </a:bodyPr>
          <a:lstStyle/>
          <a:p>
            <a:pPr>
              <a:lnSpc>
                <a:spcPts val="5000"/>
              </a:lnSpc>
            </a:pPr>
            <a:r>
              <a:rPr lang="en-GB" sz="6000" b="1" noProof="0">
                <a:solidFill>
                  <a:schemeClr val="bg1"/>
                </a:solidFill>
                <a:latin typeface="Co-operative Party Sans Bd Ex Cond" pitchFamily="2" charset="77"/>
              </a:rPr>
              <a:t>INTRODUCTION TO</a:t>
            </a:r>
          </a:p>
          <a:p>
            <a:pPr>
              <a:lnSpc>
                <a:spcPts val="5000"/>
              </a:lnSpc>
            </a:pPr>
            <a:r>
              <a:rPr lang="en-GB" sz="6000" b="1" noProof="0">
                <a:solidFill>
                  <a:schemeClr val="bg1"/>
                </a:solidFill>
                <a:latin typeface="Co-operative Party Sans Bd Ex Cond" pitchFamily="2" charset="77"/>
              </a:rPr>
              <a:t>THE POLICY PROCESS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2A1722-A7C1-EB95-0A64-6A4CE8252AC9}"/>
              </a:ext>
            </a:extLst>
          </p:cNvPr>
          <p:cNvSpPr txBox="1"/>
          <p:nvPr/>
        </p:nvSpPr>
        <p:spPr>
          <a:xfrm>
            <a:off x="263686" y="532930"/>
            <a:ext cx="3589757" cy="76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GB" sz="3000" b="1" noProof="0">
                <a:solidFill>
                  <a:schemeClr val="bg1"/>
                </a:solidFill>
                <a:latin typeface="Co-operative Party Sans Bd Ex Cond" pitchFamily="2" charset="77"/>
              </a:rPr>
              <a:t>NATIONAL</a:t>
            </a:r>
          </a:p>
          <a:p>
            <a:pPr>
              <a:lnSpc>
                <a:spcPts val="2600"/>
              </a:lnSpc>
            </a:pPr>
            <a:r>
              <a:rPr lang="en-GB" sz="3000" b="1" noProof="0">
                <a:solidFill>
                  <a:schemeClr val="bg1"/>
                </a:solidFill>
                <a:latin typeface="Co-operative Party Sans Bd Ex Cond" pitchFamily="2" charset="77"/>
              </a:rPr>
              <a:t>POLICY PROCESS</a:t>
            </a:r>
          </a:p>
        </p:txBody>
      </p:sp>
      <p:pic>
        <p:nvPicPr>
          <p:cNvPr id="9" name="Picture 8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4523051F-725A-8C99-EABB-89D6A989E9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878206" y="532930"/>
            <a:ext cx="973959" cy="11249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34B41-CBA1-3771-91A2-523C63F0DCF2}"/>
              </a:ext>
            </a:extLst>
          </p:cNvPr>
          <p:cNvSpPr txBox="1"/>
          <p:nvPr/>
        </p:nvSpPr>
        <p:spPr>
          <a:xfrm>
            <a:off x="347768" y="3001527"/>
            <a:ext cx="8208403" cy="3156633"/>
          </a:xfrm>
          <a:prstGeom prst="rect">
            <a:avLst/>
          </a:prstGeom>
          <a:solidFill>
            <a:srgbClr val="3F1D70"/>
          </a:solidFill>
        </p:spPr>
        <p:txBody>
          <a:bodyPr wrap="square" lIns="9000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The Policy Process is a member-led consultation process.</a:t>
            </a:r>
            <a:b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</a:br>
            <a:b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</a:b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The consultation is an opportunity for members, party branches,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party councils and networks to shape our policy proposals.</a:t>
            </a:r>
            <a:b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</a:br>
            <a:b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</a:b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New policy proposals will become official party 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policy and will be shared with decision makers 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at all levels of government.</a:t>
            </a:r>
            <a:endParaRPr lang="en-GB" sz="2000" noProof="0">
              <a:solidFill>
                <a:schemeClr val="bg1"/>
              </a:solidFill>
              <a:latin typeface="Archivo" panose="020B0503020202020B04" pitchFamily="34" charset="7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4D1E48-63FE-698A-9923-CF7475D9DEE5}"/>
              </a:ext>
            </a:extLst>
          </p:cNvPr>
          <p:cNvSpPr txBox="1"/>
          <p:nvPr/>
        </p:nvSpPr>
        <p:spPr>
          <a:xfrm>
            <a:off x="-363255" y="55490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noProof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5A8077-5B98-610B-27BC-68F1C0A3AF11}"/>
              </a:ext>
            </a:extLst>
          </p:cNvPr>
          <p:cNvSpPr txBox="1"/>
          <p:nvPr/>
        </p:nvSpPr>
        <p:spPr>
          <a:xfrm>
            <a:off x="7919357" y="6024235"/>
            <a:ext cx="4015139" cy="43152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ts val="2600"/>
              </a:lnSpc>
            </a:pPr>
            <a:r>
              <a:rPr lang="en-GB" sz="3000" b="1" noProof="0">
                <a:solidFill>
                  <a:schemeClr val="bg1"/>
                </a:solidFill>
                <a:latin typeface="Co-operative Party Sans Bd Ex Cond" pitchFamily="2" charset="77"/>
              </a:rPr>
              <a:t>POLICY PROCESSES 2025/26</a:t>
            </a:r>
          </a:p>
        </p:txBody>
      </p:sp>
    </p:spTree>
    <p:extLst>
      <p:ext uri="{BB962C8B-B14F-4D97-AF65-F5344CB8AC3E}">
        <p14:creationId xmlns:p14="http://schemas.microsoft.com/office/powerpoint/2010/main" val="1391777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1D7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E2BF169-CF22-0BDC-AEAC-16D6808142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6E19F4D-1341-9B32-1011-70F469F1AFA8}"/>
              </a:ext>
            </a:extLst>
          </p:cNvPr>
          <p:cNvSpPr txBox="1"/>
          <p:nvPr/>
        </p:nvSpPr>
        <p:spPr>
          <a:xfrm>
            <a:off x="263686" y="1545053"/>
            <a:ext cx="8994614" cy="1392625"/>
          </a:xfrm>
          <a:prstGeom prst="rect">
            <a:avLst/>
          </a:prstGeom>
          <a:noFill/>
        </p:spPr>
        <p:txBody>
          <a:bodyPr wrap="square" lIns="90000" rtlCol="0" anchor="t">
            <a:spAutoFit/>
          </a:bodyPr>
          <a:lstStyle/>
          <a:p>
            <a:pPr>
              <a:lnSpc>
                <a:spcPts val="5000"/>
              </a:lnSpc>
            </a:pPr>
            <a:r>
              <a:rPr lang="en-GB" sz="6000" b="1" noProof="0">
                <a:solidFill>
                  <a:schemeClr val="bg1"/>
                </a:solidFill>
                <a:latin typeface="Co-operative Party Sans Bd Ex Cond" pitchFamily="2" charset="77"/>
              </a:rPr>
              <a:t>HOW YOU CAN GET INVOLVED IN THIS YEAR’S POLICY PROCESS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27835D-257E-4946-8C81-4133FC79937D}"/>
              </a:ext>
            </a:extLst>
          </p:cNvPr>
          <p:cNvSpPr txBox="1"/>
          <p:nvPr/>
        </p:nvSpPr>
        <p:spPr>
          <a:xfrm>
            <a:off x="263686" y="532930"/>
            <a:ext cx="3589757" cy="76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GB" sz="3000" b="1" noProof="0">
                <a:solidFill>
                  <a:schemeClr val="bg1"/>
                </a:solidFill>
                <a:latin typeface="Co-operative Party Sans Bd Ex Cond" pitchFamily="2" charset="77"/>
              </a:rPr>
              <a:t>NATIONAL</a:t>
            </a:r>
          </a:p>
          <a:p>
            <a:pPr>
              <a:lnSpc>
                <a:spcPts val="2600"/>
              </a:lnSpc>
            </a:pPr>
            <a:r>
              <a:rPr lang="en-GB" sz="3000" b="1" noProof="0">
                <a:solidFill>
                  <a:schemeClr val="bg1"/>
                </a:solidFill>
                <a:latin typeface="Co-operative Party Sans Bd Ex Cond" pitchFamily="2" charset="77"/>
              </a:rPr>
              <a:t>POLICY PROCESS</a:t>
            </a:r>
          </a:p>
        </p:txBody>
      </p:sp>
      <p:pic>
        <p:nvPicPr>
          <p:cNvPr id="9" name="Picture 8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0092A364-6F44-4E2F-9E2A-95F3689E67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878206" y="532930"/>
            <a:ext cx="973959" cy="11249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CCD69CE-6527-3D6E-13E2-80945A8D5557}"/>
              </a:ext>
            </a:extLst>
          </p:cNvPr>
          <p:cNvSpPr txBox="1"/>
          <p:nvPr/>
        </p:nvSpPr>
        <p:spPr>
          <a:xfrm>
            <a:off x="347768" y="3001527"/>
            <a:ext cx="10755661" cy="3525260"/>
          </a:xfrm>
          <a:prstGeom prst="rect">
            <a:avLst/>
          </a:prstGeom>
          <a:solidFill>
            <a:srgbClr val="3F1D70"/>
          </a:solidFill>
        </p:spPr>
        <p:txBody>
          <a:bodyPr wrap="square" lIns="9000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There are several ways you can get involved in the Policy Process: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• Individual submissions to the online consultation 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• Group submissions to the online consultation​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	• </a:t>
            </a:r>
            <a:r>
              <a:rPr lang="en-GB" sz="2000" i="1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Local branch​</a:t>
            </a:r>
          </a:p>
          <a:p>
            <a:pPr>
              <a:lnSpc>
                <a:spcPts val="3000"/>
              </a:lnSpc>
            </a:pPr>
            <a:r>
              <a:rPr lang="en-GB" sz="2000" i="1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	• Party council​</a:t>
            </a:r>
          </a:p>
          <a:p>
            <a:pPr>
              <a:lnSpc>
                <a:spcPts val="3000"/>
              </a:lnSpc>
            </a:pPr>
            <a:r>
              <a:rPr lang="en-GB" sz="2000" i="1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	• National party i.e. Scotland, Wales, Northern Ireland​</a:t>
            </a:r>
          </a:p>
          <a:p>
            <a:pPr>
              <a:lnSpc>
                <a:spcPts val="3000"/>
              </a:lnSpc>
            </a:pPr>
            <a:r>
              <a:rPr lang="en-GB" sz="2000" i="1" noProof="0">
                <a:solidFill>
                  <a:schemeClr val="bg1"/>
                </a:solidFill>
                <a:latin typeface="Archivo" panose="020B0503020202020B04" pitchFamily="34" charset="77"/>
              </a:rPr>
              <a:t>	• </a:t>
            </a:r>
            <a:r>
              <a:rPr lang="en-GB" sz="2000" i="1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Networks​</a:t>
            </a:r>
          </a:p>
          <a:p>
            <a:pPr>
              <a:lnSpc>
                <a:spcPts val="3000"/>
              </a:lnSpc>
            </a:pPr>
            <a:r>
              <a:rPr lang="en-GB" sz="2000" b="1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We want to hear from you all </a:t>
            </a: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- to help ensure expertise 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and lived experience is part of our new policy proposals​.</a:t>
            </a:r>
            <a:endParaRPr lang="en-GB" sz="2000" noProof="0">
              <a:solidFill>
                <a:schemeClr val="bg1"/>
              </a:solidFill>
              <a:latin typeface="Archivo" panose="020B0503020202020B04" pitchFamily="34" charset="7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9EFA5D-07D2-B279-4AD7-FD56B86DB8FF}"/>
              </a:ext>
            </a:extLst>
          </p:cNvPr>
          <p:cNvSpPr txBox="1"/>
          <p:nvPr/>
        </p:nvSpPr>
        <p:spPr>
          <a:xfrm>
            <a:off x="-363255" y="55490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noProof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29BD4C-F14B-9627-E8AD-A3ACCEDC22FB}"/>
              </a:ext>
            </a:extLst>
          </p:cNvPr>
          <p:cNvSpPr txBox="1"/>
          <p:nvPr/>
        </p:nvSpPr>
        <p:spPr>
          <a:xfrm>
            <a:off x="7919357" y="6024235"/>
            <a:ext cx="4015139" cy="43152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ts val="2600"/>
              </a:lnSpc>
            </a:pPr>
            <a:r>
              <a:rPr lang="en-GB" sz="3000" b="1" noProof="0">
                <a:solidFill>
                  <a:schemeClr val="bg1"/>
                </a:solidFill>
                <a:latin typeface="Co-operative Party Sans Bd Ex Cond" pitchFamily="2" charset="77"/>
              </a:rPr>
              <a:t>POLICY PROCESSES 2025/26</a:t>
            </a:r>
          </a:p>
        </p:txBody>
      </p:sp>
    </p:spTree>
    <p:extLst>
      <p:ext uri="{BB962C8B-B14F-4D97-AF65-F5344CB8AC3E}">
        <p14:creationId xmlns:p14="http://schemas.microsoft.com/office/powerpoint/2010/main" val="1915458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1D7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E3D4E57-A123-D260-8ECC-ACB11B1B5B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965BFB6-89C4-D8B4-6F02-AB404BC6EC00}"/>
              </a:ext>
            </a:extLst>
          </p:cNvPr>
          <p:cNvSpPr txBox="1"/>
          <p:nvPr/>
        </p:nvSpPr>
        <p:spPr>
          <a:xfrm>
            <a:off x="263686" y="1545053"/>
            <a:ext cx="8994614" cy="751424"/>
          </a:xfrm>
          <a:prstGeom prst="rect">
            <a:avLst/>
          </a:prstGeom>
          <a:noFill/>
        </p:spPr>
        <p:txBody>
          <a:bodyPr wrap="square" lIns="90000" rtlCol="0" anchor="t">
            <a:spAutoFit/>
          </a:bodyPr>
          <a:lstStyle/>
          <a:p>
            <a:pPr>
              <a:lnSpc>
                <a:spcPts val="5000"/>
              </a:lnSpc>
            </a:pPr>
            <a:r>
              <a:rPr lang="en-GB" sz="6000" b="1" noProof="0">
                <a:solidFill>
                  <a:schemeClr val="bg1"/>
                </a:solidFill>
                <a:latin typeface="Co-operative Party Sans Bd Ex Cond" pitchFamily="2" charset="77"/>
              </a:rPr>
              <a:t>THIS YEAR’S POLICY TOPICS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B57C71-7D90-3E79-17C3-DBDB8AE752EF}"/>
              </a:ext>
            </a:extLst>
          </p:cNvPr>
          <p:cNvSpPr txBox="1"/>
          <p:nvPr/>
        </p:nvSpPr>
        <p:spPr>
          <a:xfrm>
            <a:off x="263686" y="532930"/>
            <a:ext cx="3589757" cy="76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GB" sz="3000" b="1" noProof="0">
                <a:solidFill>
                  <a:schemeClr val="bg1"/>
                </a:solidFill>
                <a:latin typeface="Co-operative Party Sans Bd Ex Cond" pitchFamily="2" charset="77"/>
              </a:rPr>
              <a:t>NATIONAL</a:t>
            </a:r>
          </a:p>
          <a:p>
            <a:pPr>
              <a:lnSpc>
                <a:spcPts val="2600"/>
              </a:lnSpc>
            </a:pPr>
            <a:r>
              <a:rPr lang="en-GB" sz="3000" b="1" noProof="0">
                <a:solidFill>
                  <a:schemeClr val="bg1"/>
                </a:solidFill>
                <a:latin typeface="Co-operative Party Sans Bd Ex Cond" pitchFamily="2" charset="77"/>
              </a:rPr>
              <a:t>POLICY PROCESS</a:t>
            </a:r>
          </a:p>
        </p:txBody>
      </p:sp>
      <p:pic>
        <p:nvPicPr>
          <p:cNvPr id="9" name="Picture 8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49E74CCA-2AEB-8C0F-510E-1954130EE0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878206" y="532930"/>
            <a:ext cx="973959" cy="11249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10326AD-4873-AD52-9252-F3B2A0030ADB}"/>
              </a:ext>
            </a:extLst>
          </p:cNvPr>
          <p:cNvSpPr txBox="1"/>
          <p:nvPr/>
        </p:nvSpPr>
        <p:spPr>
          <a:xfrm>
            <a:off x="347768" y="2393102"/>
            <a:ext cx="10755661" cy="3912289"/>
          </a:xfrm>
          <a:prstGeom prst="rect">
            <a:avLst/>
          </a:prstGeom>
          <a:solidFill>
            <a:srgbClr val="3F1D70"/>
          </a:solidFill>
        </p:spPr>
        <p:txBody>
          <a:bodyPr wrap="square" lIns="9000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The Co-operative Party have chosen to focus on two policy areas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this year – which will update and modernise our policy offering.</a:t>
            </a:r>
          </a:p>
          <a:p>
            <a:pPr>
              <a:lnSpc>
                <a:spcPts val="3000"/>
              </a:lnSpc>
            </a:pPr>
            <a:endParaRPr lang="en-GB" sz="2000" noProof="0">
              <a:solidFill>
                <a:schemeClr val="bg1"/>
              </a:solidFill>
              <a:effectLst/>
              <a:latin typeface="Archivo" panose="020B0503020202020B04" pitchFamily="34" charset="77"/>
            </a:endParaRPr>
          </a:p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They are forward facing topics – which will shape our future society and economy.​</a:t>
            </a:r>
          </a:p>
          <a:p>
            <a:pPr>
              <a:lnSpc>
                <a:spcPts val="3000"/>
              </a:lnSpc>
            </a:pPr>
            <a:endParaRPr lang="en-GB" sz="2000" noProof="0">
              <a:solidFill>
                <a:schemeClr val="bg1"/>
              </a:solidFill>
              <a:effectLst/>
              <a:latin typeface="Archivo" panose="020B0503020202020B04" pitchFamily="34" charset="77"/>
            </a:endParaRPr>
          </a:p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We will be focussing on:</a:t>
            </a:r>
          </a:p>
          <a:p>
            <a:pPr>
              <a:lnSpc>
                <a:spcPts val="3000"/>
              </a:lnSpc>
            </a:pPr>
            <a:endParaRPr lang="en-GB" sz="2000" noProof="0">
              <a:solidFill>
                <a:schemeClr val="bg1"/>
              </a:solidFill>
              <a:effectLst/>
              <a:latin typeface="Archivo" panose="020B0503020202020B04" pitchFamily="34" charset="77"/>
            </a:endParaRPr>
          </a:p>
          <a:p>
            <a:pPr>
              <a:lnSpc>
                <a:spcPts val="3000"/>
              </a:lnSpc>
            </a:pPr>
            <a:r>
              <a:rPr lang="en-GB" sz="2000" b="1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• The Future Co-operative Economy</a:t>
            </a:r>
          </a:p>
          <a:p>
            <a:pPr>
              <a:lnSpc>
                <a:spcPts val="3000"/>
              </a:lnSpc>
            </a:pPr>
            <a:r>
              <a:rPr lang="en-GB" sz="2000" b="1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• Equalities</a:t>
            </a:r>
          </a:p>
          <a:p>
            <a:pPr>
              <a:lnSpc>
                <a:spcPts val="3000"/>
              </a:lnSpc>
            </a:pPr>
            <a:endParaRPr lang="en-GB" sz="2000" noProof="0">
              <a:solidFill>
                <a:schemeClr val="bg1"/>
              </a:solidFill>
              <a:effectLst/>
              <a:latin typeface="Archivo" panose="020B0503020202020B04" pitchFamily="34" charset="7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993F5F-A55F-1D5F-6AB8-FB3D3A9F8D66}"/>
              </a:ext>
            </a:extLst>
          </p:cNvPr>
          <p:cNvSpPr txBox="1"/>
          <p:nvPr/>
        </p:nvSpPr>
        <p:spPr>
          <a:xfrm>
            <a:off x="-363255" y="55490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noProof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857E9D-B21F-C18D-36BF-B6091C1D9437}"/>
              </a:ext>
            </a:extLst>
          </p:cNvPr>
          <p:cNvSpPr txBox="1"/>
          <p:nvPr/>
        </p:nvSpPr>
        <p:spPr>
          <a:xfrm>
            <a:off x="7919357" y="6024235"/>
            <a:ext cx="4015139" cy="43152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ts val="2600"/>
              </a:lnSpc>
            </a:pPr>
            <a:r>
              <a:rPr lang="en-GB" sz="3000" b="1" noProof="0">
                <a:solidFill>
                  <a:schemeClr val="bg1"/>
                </a:solidFill>
                <a:latin typeface="Co-operative Party Sans Bd Ex Cond" pitchFamily="2" charset="77"/>
              </a:rPr>
              <a:t>POLICY PROCESSES 2025/26</a:t>
            </a:r>
          </a:p>
        </p:txBody>
      </p:sp>
    </p:spTree>
    <p:extLst>
      <p:ext uri="{BB962C8B-B14F-4D97-AF65-F5344CB8AC3E}">
        <p14:creationId xmlns:p14="http://schemas.microsoft.com/office/powerpoint/2010/main" val="4100695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1D7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B27F63-889E-0E45-A308-32D1A5BF0D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0A22BFD-2CDE-0EB0-2815-D246FC572666}"/>
              </a:ext>
            </a:extLst>
          </p:cNvPr>
          <p:cNvSpPr txBox="1"/>
          <p:nvPr/>
        </p:nvSpPr>
        <p:spPr>
          <a:xfrm>
            <a:off x="263686" y="1545053"/>
            <a:ext cx="8994614" cy="1392625"/>
          </a:xfrm>
          <a:prstGeom prst="rect">
            <a:avLst/>
          </a:prstGeom>
          <a:noFill/>
        </p:spPr>
        <p:txBody>
          <a:bodyPr wrap="square" lIns="90000" rtlCol="0" anchor="t">
            <a:spAutoFit/>
          </a:bodyPr>
          <a:lstStyle/>
          <a:p>
            <a:pPr>
              <a:lnSpc>
                <a:spcPts val="5000"/>
              </a:lnSpc>
            </a:pPr>
            <a:r>
              <a:rPr lang="en-GB" sz="6000" b="1" noProof="0">
                <a:solidFill>
                  <a:schemeClr val="bg1"/>
                </a:solidFill>
                <a:latin typeface="Co-operative Party Sans Bd Ex Cond" pitchFamily="2" charset="77"/>
              </a:rPr>
              <a:t>THE FUTURE </a:t>
            </a:r>
          </a:p>
          <a:p>
            <a:pPr>
              <a:lnSpc>
                <a:spcPts val="5000"/>
              </a:lnSpc>
            </a:pPr>
            <a:r>
              <a:rPr lang="en-GB" sz="6000" b="1" noProof="0">
                <a:solidFill>
                  <a:schemeClr val="bg1"/>
                </a:solidFill>
                <a:latin typeface="Co-operative Party Sans Bd Ex Cond" pitchFamily="2" charset="77"/>
              </a:rPr>
              <a:t>CO-OPERATIVE ECONOMY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EFADFD-C99A-D1A7-A677-2E74F925438F}"/>
              </a:ext>
            </a:extLst>
          </p:cNvPr>
          <p:cNvSpPr txBox="1"/>
          <p:nvPr/>
        </p:nvSpPr>
        <p:spPr>
          <a:xfrm>
            <a:off x="263686" y="532930"/>
            <a:ext cx="3589757" cy="76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GB" sz="3000" b="1" noProof="0">
                <a:solidFill>
                  <a:schemeClr val="bg1"/>
                </a:solidFill>
                <a:latin typeface="Co-operative Party Sans Bd Ex Cond" pitchFamily="2" charset="77"/>
              </a:rPr>
              <a:t>NATIONAL</a:t>
            </a:r>
          </a:p>
          <a:p>
            <a:pPr>
              <a:lnSpc>
                <a:spcPts val="2600"/>
              </a:lnSpc>
            </a:pPr>
            <a:r>
              <a:rPr lang="en-GB" sz="3000" b="1" noProof="0">
                <a:solidFill>
                  <a:schemeClr val="bg1"/>
                </a:solidFill>
                <a:latin typeface="Co-operative Party Sans Bd Ex Cond" pitchFamily="2" charset="77"/>
              </a:rPr>
              <a:t>POLICY PROCESS</a:t>
            </a:r>
          </a:p>
        </p:txBody>
      </p:sp>
      <p:pic>
        <p:nvPicPr>
          <p:cNvPr id="9" name="Picture 8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FAAC1FFA-6A34-C2E8-9AD0-742E26E77C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878206" y="532930"/>
            <a:ext cx="973959" cy="11249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40C1E8B-1B6A-7AC7-6A98-54327864CBAF}"/>
              </a:ext>
            </a:extLst>
          </p:cNvPr>
          <p:cNvSpPr txBox="1"/>
          <p:nvPr/>
        </p:nvSpPr>
        <p:spPr>
          <a:xfrm>
            <a:off x="263686" y="3025003"/>
            <a:ext cx="10905057" cy="2758127"/>
          </a:xfrm>
          <a:prstGeom prst="rect">
            <a:avLst/>
          </a:prstGeom>
          <a:solidFill>
            <a:srgbClr val="3F1D70"/>
          </a:solidFill>
        </p:spPr>
        <p:txBody>
          <a:bodyPr wrap="square" lIns="9000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The historic commitment by the Labour Government to double the size of the co-operative sector provides a unique opportunity to expand the co-operative economy in every sector.​</a:t>
            </a:r>
          </a:p>
          <a:p>
            <a:pPr>
              <a:lnSpc>
                <a:spcPts val="3000"/>
              </a:lnSpc>
            </a:pPr>
            <a:endParaRPr lang="en-GB" sz="2000" noProof="0">
              <a:solidFill>
                <a:schemeClr val="bg1"/>
              </a:solidFill>
              <a:effectLst/>
              <a:latin typeface="Archivo" panose="020B0503020202020B04" pitchFamily="34" charset="77"/>
            </a:endParaRPr>
          </a:p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The co-operative movement needs to be well placed to take advantage and expand into new technologies and industries – ‘</a:t>
            </a:r>
            <a:r>
              <a:rPr lang="en-GB" sz="2000" i="1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the jobs of tomorrow</a:t>
            </a: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’.</a:t>
            </a:r>
          </a:p>
          <a:p>
            <a:pPr>
              <a:lnSpc>
                <a:spcPts val="3000"/>
              </a:lnSpc>
            </a:pPr>
            <a:endParaRPr lang="en-GB" sz="2000" noProof="0">
              <a:solidFill>
                <a:schemeClr val="bg1"/>
              </a:solidFill>
              <a:effectLst/>
              <a:latin typeface="Archivo" panose="020B0503020202020B04" pitchFamily="34" charset="77"/>
            </a:endParaRPr>
          </a:p>
          <a:p>
            <a:pPr>
              <a:lnSpc>
                <a:spcPts val="3000"/>
              </a:lnSpc>
            </a:pPr>
            <a:r>
              <a:rPr lang="en-GB" sz="2000" noProof="0">
                <a:solidFill>
                  <a:schemeClr val="bg1"/>
                </a:solidFill>
                <a:effectLst/>
                <a:latin typeface="Archivo" panose="020B0503020202020B04" pitchFamily="34" charset="77"/>
              </a:rPr>
              <a:t>Co-operatives can provide an equitable solution to a rapidly changing labour market.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06A22D-4A6C-7B1E-3243-07A057C60816}"/>
              </a:ext>
            </a:extLst>
          </p:cNvPr>
          <p:cNvSpPr txBox="1"/>
          <p:nvPr/>
        </p:nvSpPr>
        <p:spPr>
          <a:xfrm>
            <a:off x="7919357" y="6024235"/>
            <a:ext cx="4015139" cy="43152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ts val="2600"/>
              </a:lnSpc>
            </a:pPr>
            <a:r>
              <a:rPr lang="en-GB" sz="3000" b="1" noProof="0">
                <a:solidFill>
                  <a:schemeClr val="bg1"/>
                </a:solidFill>
                <a:latin typeface="Co-operative Party Sans Bd Ex Cond" pitchFamily="2" charset="77"/>
              </a:rPr>
              <a:t>POLICY PROCESSES 2025/26</a:t>
            </a:r>
          </a:p>
        </p:txBody>
      </p:sp>
    </p:spTree>
    <p:extLst>
      <p:ext uri="{BB962C8B-B14F-4D97-AF65-F5344CB8AC3E}">
        <p14:creationId xmlns:p14="http://schemas.microsoft.com/office/powerpoint/2010/main" val="616760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B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90A3C59-29DD-0DD7-8F68-1568260D21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D3B30B0-A1D1-82DB-9B26-B221C66961A8}"/>
              </a:ext>
            </a:extLst>
          </p:cNvPr>
          <p:cNvSpPr txBox="1"/>
          <p:nvPr/>
        </p:nvSpPr>
        <p:spPr>
          <a:xfrm>
            <a:off x="263686" y="1545053"/>
            <a:ext cx="8712148" cy="1392625"/>
          </a:xfrm>
          <a:prstGeom prst="rect">
            <a:avLst/>
          </a:prstGeom>
          <a:noFill/>
        </p:spPr>
        <p:txBody>
          <a:bodyPr wrap="square" lIns="90000" rtlCol="0" anchor="t">
            <a:spAutoFit/>
          </a:bodyPr>
          <a:lstStyle/>
          <a:p>
            <a:pPr>
              <a:lnSpc>
                <a:spcPts val="5000"/>
              </a:lnSpc>
            </a:pPr>
            <a:r>
              <a:rPr lang="en-GB" sz="6000" b="1" noProof="0">
                <a:latin typeface="Co-operative Party Sans Bd Ex Cond" pitchFamily="2" charset="77"/>
              </a:rPr>
              <a:t>EMERGING ECONOMIC</a:t>
            </a:r>
          </a:p>
          <a:p>
            <a:pPr>
              <a:lnSpc>
                <a:spcPts val="5000"/>
              </a:lnSpc>
            </a:pPr>
            <a:r>
              <a:rPr lang="en-GB" sz="6000" b="1" noProof="0">
                <a:latin typeface="Co-operative Party Sans Bd Ex Cond" pitchFamily="2" charset="77"/>
              </a:rPr>
              <a:t>CHALLENGES: BIG TECH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E15CAA-7C99-258F-DCF1-3DDB6E5D4206}"/>
              </a:ext>
            </a:extLst>
          </p:cNvPr>
          <p:cNvSpPr txBox="1"/>
          <p:nvPr/>
        </p:nvSpPr>
        <p:spPr>
          <a:xfrm>
            <a:off x="263686" y="532930"/>
            <a:ext cx="3834785" cy="76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GB" sz="3000" b="1" noProof="0">
                <a:latin typeface="Co-operative Party Sans Bd Ex Cond" pitchFamily="2" charset="77"/>
              </a:rPr>
              <a:t>THE FUTURE</a:t>
            </a:r>
          </a:p>
          <a:p>
            <a:pPr>
              <a:lnSpc>
                <a:spcPts val="2600"/>
              </a:lnSpc>
            </a:pPr>
            <a:r>
              <a:rPr lang="en-GB" sz="3000" b="1" noProof="0">
                <a:latin typeface="Co-operative Party Sans Bd Ex Cond" pitchFamily="2" charset="77"/>
              </a:rPr>
              <a:t>CO-OPERATIVE ECONOMY</a:t>
            </a:r>
          </a:p>
        </p:txBody>
      </p:sp>
      <p:pic>
        <p:nvPicPr>
          <p:cNvPr id="9" name="Picture 8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1276EBA8-E138-433A-F29A-222F7167C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8206" y="532930"/>
            <a:ext cx="973959" cy="11249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2BEB44E-608F-76B8-5969-B6212056F14C}"/>
              </a:ext>
            </a:extLst>
          </p:cNvPr>
          <p:cNvSpPr txBox="1"/>
          <p:nvPr/>
        </p:nvSpPr>
        <p:spPr>
          <a:xfrm>
            <a:off x="347768" y="2903337"/>
            <a:ext cx="9596332" cy="3145861"/>
          </a:xfrm>
          <a:prstGeom prst="rect">
            <a:avLst/>
          </a:prstGeom>
          <a:noFill/>
        </p:spPr>
        <p:txBody>
          <a:bodyPr wrap="square" lIns="9000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Big Tech has transformed our lives over the last 30 years. 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While many innovations have helped our lives, there are large concerns around Big Tech companies and their influence, including​: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GB" sz="2000" noProof="0">
                <a:latin typeface="Archivo" panose="020B0503020202020B04" pitchFamily="34" charset="77"/>
              </a:rPr>
              <a:t>Massive economic power and influence​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GB" sz="2000" noProof="0">
                <a:latin typeface="Archivo" panose="020B0503020202020B04" pitchFamily="34" charset="77"/>
              </a:rPr>
              <a:t>Emerging monopoly positions​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GB" sz="2000" noProof="0">
                <a:latin typeface="Archivo" panose="020B0503020202020B04" pitchFamily="34" charset="77"/>
              </a:rPr>
              <a:t>Privacy &amp; data ​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GB" sz="2000" noProof="0">
                <a:latin typeface="Archivo" panose="020B0503020202020B04" pitchFamily="34" charset="77"/>
              </a:rPr>
              <a:t>Misinformation &amp; societal harms ​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GB" sz="2000" noProof="0">
                <a:latin typeface="Archivo" panose="020B0503020202020B04" pitchFamily="34" charset="77"/>
              </a:rPr>
              <a:t>Gig economy and lack of workers rights​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300DF1-EC99-0A63-E224-587384981284}"/>
              </a:ext>
            </a:extLst>
          </p:cNvPr>
          <p:cNvSpPr txBox="1"/>
          <p:nvPr/>
        </p:nvSpPr>
        <p:spPr>
          <a:xfrm>
            <a:off x="-363255" y="55490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73250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B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9D8B56D-F2CB-3D9B-EE19-BE4EBC2D61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BA45203-09D3-E3E9-37C5-E6C5F4EBBAAE}"/>
              </a:ext>
            </a:extLst>
          </p:cNvPr>
          <p:cNvSpPr txBox="1"/>
          <p:nvPr/>
        </p:nvSpPr>
        <p:spPr>
          <a:xfrm>
            <a:off x="263686" y="1545053"/>
            <a:ext cx="8712148" cy="751424"/>
          </a:xfrm>
          <a:prstGeom prst="rect">
            <a:avLst/>
          </a:prstGeom>
          <a:noFill/>
        </p:spPr>
        <p:txBody>
          <a:bodyPr wrap="square" lIns="90000" rtlCol="0" anchor="t">
            <a:spAutoFit/>
          </a:bodyPr>
          <a:lstStyle/>
          <a:p>
            <a:pPr>
              <a:lnSpc>
                <a:spcPts val="5000"/>
              </a:lnSpc>
            </a:pPr>
            <a:r>
              <a:rPr lang="en-GB" sz="6000" b="1" noProof="0">
                <a:latin typeface="Co-operative Party Sans Bd Ex Cond" pitchFamily="2" charset="77"/>
              </a:rPr>
              <a:t>PLATFORM CO-OPERATIVES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D529BE-E264-7B5B-1D7E-805A393BAB42}"/>
              </a:ext>
            </a:extLst>
          </p:cNvPr>
          <p:cNvSpPr txBox="1"/>
          <p:nvPr/>
        </p:nvSpPr>
        <p:spPr>
          <a:xfrm>
            <a:off x="263686" y="532930"/>
            <a:ext cx="3834785" cy="76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GB" sz="3000" b="1" noProof="0">
                <a:latin typeface="Co-operative Party Sans Bd Ex Cond" pitchFamily="2" charset="77"/>
              </a:rPr>
              <a:t>THE FUTURE</a:t>
            </a:r>
          </a:p>
          <a:p>
            <a:pPr>
              <a:lnSpc>
                <a:spcPts val="2600"/>
              </a:lnSpc>
            </a:pPr>
            <a:r>
              <a:rPr lang="en-GB" sz="3000" b="1" noProof="0">
                <a:latin typeface="Co-operative Party Sans Bd Ex Cond" pitchFamily="2" charset="77"/>
              </a:rPr>
              <a:t>CO-OPERATIVE ECONOMY</a:t>
            </a:r>
          </a:p>
        </p:txBody>
      </p:sp>
      <p:pic>
        <p:nvPicPr>
          <p:cNvPr id="9" name="Picture 8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13AF7AA5-BBD2-D132-57D1-A741E1A103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8206" y="532930"/>
            <a:ext cx="973959" cy="11249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75154AC-CAA8-54FF-ABBE-CA48ECE633A1}"/>
              </a:ext>
            </a:extLst>
          </p:cNvPr>
          <p:cNvSpPr txBox="1"/>
          <p:nvPr/>
        </p:nvSpPr>
        <p:spPr>
          <a:xfrm>
            <a:off x="263686" y="2409767"/>
            <a:ext cx="9596332" cy="3915303"/>
          </a:xfrm>
          <a:prstGeom prst="rect">
            <a:avLst/>
          </a:prstGeom>
          <a:noFill/>
        </p:spPr>
        <p:txBody>
          <a:bodyPr wrap="square" lIns="9000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Platform co-operatives are an exciting new alternative to Big Tech, putting the co-operative model at the heart of new technologies​.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​</a:t>
            </a:r>
          </a:p>
          <a:p>
            <a:pPr>
              <a:lnSpc>
                <a:spcPts val="3000"/>
              </a:lnSpc>
            </a:pPr>
            <a:r>
              <a:rPr lang="en-GB" sz="2000" b="1" noProof="0" err="1">
                <a:latin typeface="Archivo" panose="020B0503020202020B04" pitchFamily="34" charset="77"/>
              </a:rPr>
              <a:t>Fairbnb</a:t>
            </a:r>
            <a:r>
              <a:rPr lang="en-GB" sz="2000" b="1" noProof="0">
                <a:latin typeface="Archivo" panose="020B0503020202020B04" pitchFamily="34" charset="77"/>
              </a:rPr>
              <a:t>​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A co-operatively owned alternative to other holiday rental platforms - operating in the UK and across continental Europe.​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​</a:t>
            </a:r>
          </a:p>
          <a:p>
            <a:pPr>
              <a:lnSpc>
                <a:spcPts val="3000"/>
              </a:lnSpc>
            </a:pPr>
            <a:r>
              <a:rPr lang="en-GB" sz="2000" b="1" noProof="0">
                <a:latin typeface="Archivo" panose="020B0503020202020B04" pitchFamily="34" charset="77"/>
              </a:rPr>
              <a:t>Equal Care Co-op​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A multi stakeholder social care co-operative, with members including care workers, care recipients and their families.​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39367C-A9EB-C231-29AB-69353D1AE35A}"/>
              </a:ext>
            </a:extLst>
          </p:cNvPr>
          <p:cNvSpPr txBox="1"/>
          <p:nvPr/>
        </p:nvSpPr>
        <p:spPr>
          <a:xfrm>
            <a:off x="-363255" y="55490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36820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B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C2A5E31-4BA3-01B6-1DAC-4F3A4C19D9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0B55C57-16E0-7FB2-57F5-4B5363F20F79}"/>
              </a:ext>
            </a:extLst>
          </p:cNvPr>
          <p:cNvSpPr txBox="1"/>
          <p:nvPr/>
        </p:nvSpPr>
        <p:spPr>
          <a:xfrm>
            <a:off x="263686" y="1545053"/>
            <a:ext cx="9038576" cy="1392625"/>
          </a:xfrm>
          <a:prstGeom prst="rect">
            <a:avLst/>
          </a:prstGeom>
          <a:noFill/>
        </p:spPr>
        <p:txBody>
          <a:bodyPr wrap="square" lIns="90000" rtlCol="0" anchor="t">
            <a:spAutoFit/>
          </a:bodyPr>
          <a:lstStyle/>
          <a:p>
            <a:pPr>
              <a:lnSpc>
                <a:spcPts val="5000"/>
              </a:lnSpc>
            </a:pPr>
            <a:r>
              <a:rPr lang="en-GB" sz="6000" b="1" noProof="0">
                <a:latin typeface="Co-operative Party Sans Bd Ex Cond" pitchFamily="2" charset="77"/>
              </a:rPr>
              <a:t>EMERGING ECONOMIC</a:t>
            </a:r>
          </a:p>
          <a:p>
            <a:pPr>
              <a:lnSpc>
                <a:spcPts val="5000"/>
              </a:lnSpc>
            </a:pPr>
            <a:r>
              <a:rPr lang="en-GB" sz="6000" b="1" noProof="0">
                <a:latin typeface="Co-operative Party Sans Bd Ex Cond" pitchFamily="2" charset="77"/>
              </a:rPr>
              <a:t>CHALLENGES: LABOUR MARKET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822D41-C469-C9C7-86C1-6C70271AF1E1}"/>
              </a:ext>
            </a:extLst>
          </p:cNvPr>
          <p:cNvSpPr txBox="1"/>
          <p:nvPr/>
        </p:nvSpPr>
        <p:spPr>
          <a:xfrm>
            <a:off x="263686" y="532930"/>
            <a:ext cx="3834785" cy="76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GB" sz="3000" b="1" noProof="0">
                <a:latin typeface="Co-operative Party Sans Bd Ex Cond" pitchFamily="2" charset="77"/>
              </a:rPr>
              <a:t>THE FUTURE</a:t>
            </a:r>
          </a:p>
          <a:p>
            <a:pPr>
              <a:lnSpc>
                <a:spcPts val="2600"/>
              </a:lnSpc>
            </a:pPr>
            <a:r>
              <a:rPr lang="en-GB" sz="3000" b="1" noProof="0">
                <a:latin typeface="Co-operative Party Sans Bd Ex Cond" pitchFamily="2" charset="77"/>
              </a:rPr>
              <a:t>CO-OPERATIVE ECONOMY</a:t>
            </a:r>
          </a:p>
        </p:txBody>
      </p:sp>
      <p:pic>
        <p:nvPicPr>
          <p:cNvPr id="9" name="Picture 8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9B3BDC09-4926-9941-9E8F-A0B22C6C5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8206" y="532930"/>
            <a:ext cx="973959" cy="11249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E6DDCC-393B-1193-C7C8-E9368B45C676}"/>
              </a:ext>
            </a:extLst>
          </p:cNvPr>
          <p:cNvSpPr txBox="1"/>
          <p:nvPr/>
        </p:nvSpPr>
        <p:spPr>
          <a:xfrm>
            <a:off x="347768" y="2903337"/>
            <a:ext cx="9596332" cy="3538597"/>
          </a:xfrm>
          <a:prstGeom prst="rect">
            <a:avLst/>
          </a:prstGeom>
          <a:noFill/>
        </p:spPr>
        <p:txBody>
          <a:bodyPr wrap="square" lIns="9000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The labour market has changed considerably over recent decades, with shifts including:</a:t>
            </a:r>
            <a:br>
              <a:rPr lang="en-GB" sz="2000" noProof="0">
                <a:latin typeface="Archivo" panose="020B0503020202020B04" pitchFamily="34" charset="77"/>
              </a:rPr>
            </a:br>
            <a:endParaRPr lang="en-GB" sz="2000" noProof="0">
              <a:latin typeface="Archivo" panose="020B0503020202020B04" pitchFamily="34" charset="77"/>
            </a:endParaRP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GB" sz="2000" noProof="0">
                <a:latin typeface="Archivo" panose="020B0503020202020B04" pitchFamily="34" charset="77"/>
              </a:rPr>
              <a:t>Rising self-employment (often involuntary)​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GB" sz="2000" noProof="0">
                <a:latin typeface="Archivo" panose="020B0503020202020B04" pitchFamily="34" charset="77"/>
              </a:rPr>
              <a:t>Gig work ​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GB" sz="2000" noProof="0">
                <a:latin typeface="Archivo" panose="020B0503020202020B04" pitchFamily="34" charset="77"/>
              </a:rPr>
              <a:t>Insecure work (zero hour contracts, temporary work, etc.)​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​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This is contributed to a loss of rights and conditions for many workers - leading to precarious incomes and declining living standards.​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27B148-7F7B-21ED-3B6D-29490168DECE}"/>
              </a:ext>
            </a:extLst>
          </p:cNvPr>
          <p:cNvSpPr txBox="1"/>
          <p:nvPr/>
        </p:nvSpPr>
        <p:spPr>
          <a:xfrm>
            <a:off x="-363255" y="55490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52150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B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C3611D-FB1B-BFA0-8912-6B256B7C05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7394605-BAA0-FB6B-88B8-B7813BF10D79}"/>
              </a:ext>
            </a:extLst>
          </p:cNvPr>
          <p:cNvSpPr txBox="1"/>
          <p:nvPr/>
        </p:nvSpPr>
        <p:spPr>
          <a:xfrm>
            <a:off x="263686" y="1545053"/>
            <a:ext cx="8712148" cy="751424"/>
          </a:xfrm>
          <a:prstGeom prst="rect">
            <a:avLst/>
          </a:prstGeom>
          <a:noFill/>
        </p:spPr>
        <p:txBody>
          <a:bodyPr wrap="square" lIns="90000" rtlCol="0" anchor="t">
            <a:spAutoFit/>
          </a:bodyPr>
          <a:lstStyle/>
          <a:p>
            <a:pPr>
              <a:lnSpc>
                <a:spcPts val="5000"/>
              </a:lnSpc>
            </a:pPr>
            <a:r>
              <a:rPr lang="en-GB" sz="6000" b="1" noProof="0">
                <a:latin typeface="Co-operative Party Sans Bd Ex Cond" pitchFamily="2" charset="77"/>
              </a:rPr>
              <a:t>FREELANCE CO-OPERATIVES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9923CA-1403-C632-9A4A-F0246F53754A}"/>
              </a:ext>
            </a:extLst>
          </p:cNvPr>
          <p:cNvSpPr txBox="1"/>
          <p:nvPr/>
        </p:nvSpPr>
        <p:spPr>
          <a:xfrm>
            <a:off x="263686" y="532930"/>
            <a:ext cx="3834785" cy="76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GB" sz="3000" b="1" noProof="0">
                <a:latin typeface="Co-operative Party Sans Bd Ex Cond" pitchFamily="2" charset="77"/>
              </a:rPr>
              <a:t>THE FUTURE</a:t>
            </a:r>
          </a:p>
          <a:p>
            <a:pPr>
              <a:lnSpc>
                <a:spcPts val="2600"/>
              </a:lnSpc>
            </a:pPr>
            <a:r>
              <a:rPr lang="en-GB" sz="3000" b="1" noProof="0">
                <a:latin typeface="Co-operative Party Sans Bd Ex Cond" pitchFamily="2" charset="77"/>
              </a:rPr>
              <a:t>CO-OPERATIVE ECONOMY</a:t>
            </a:r>
          </a:p>
        </p:txBody>
      </p:sp>
      <p:pic>
        <p:nvPicPr>
          <p:cNvPr id="9" name="Picture 8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27D03A0E-873A-212A-FD83-61F9CD4C5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8206" y="532930"/>
            <a:ext cx="973959" cy="11249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4427E24-DA57-8F00-0A1C-8526C7869178}"/>
              </a:ext>
            </a:extLst>
          </p:cNvPr>
          <p:cNvSpPr txBox="1"/>
          <p:nvPr/>
        </p:nvSpPr>
        <p:spPr>
          <a:xfrm>
            <a:off x="263685" y="2409767"/>
            <a:ext cx="11403747" cy="4308039"/>
          </a:xfrm>
          <a:prstGeom prst="rect">
            <a:avLst/>
          </a:prstGeom>
          <a:noFill/>
        </p:spPr>
        <p:txBody>
          <a:bodyPr wrap="square" lIns="9000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Freelance co-operatives provide self-employed people with:​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GB" sz="2000" noProof="0">
                <a:latin typeface="Archivo" panose="020B0503020202020B04" pitchFamily="34" charset="77"/>
              </a:rPr>
              <a:t>business support​ and financial advice ​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GB" sz="2000" noProof="0">
                <a:latin typeface="Archivo" panose="020B0503020202020B04" pitchFamily="34" charset="77"/>
              </a:rPr>
              <a:t>administrative support – reducing the difficulties of managing microbusinesses.​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​</a:t>
            </a:r>
          </a:p>
          <a:p>
            <a:pPr>
              <a:lnSpc>
                <a:spcPts val="3000"/>
              </a:lnSpc>
            </a:pPr>
            <a:r>
              <a:rPr lang="en-GB" sz="2000" b="1" noProof="0">
                <a:latin typeface="Archivo" panose="020B0503020202020B04" pitchFamily="34" charset="77"/>
              </a:rPr>
              <a:t>Signalise Co-op​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A multi-stakeholder co-op, owned by sign language experts and their clients.​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​</a:t>
            </a:r>
          </a:p>
          <a:p>
            <a:pPr>
              <a:lnSpc>
                <a:spcPts val="3000"/>
              </a:lnSpc>
            </a:pPr>
            <a:r>
              <a:rPr lang="en-GB" sz="2000" b="1" noProof="0">
                <a:latin typeface="Archivo" panose="020B0503020202020B04" pitchFamily="34" charset="77"/>
              </a:rPr>
              <a:t>Code Co-operative​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A freelance co-op of software developers, connecting freelance members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to new clients. ​</a:t>
            </a:r>
          </a:p>
          <a:p>
            <a:pPr>
              <a:lnSpc>
                <a:spcPts val="3000"/>
              </a:lnSpc>
            </a:pPr>
            <a:r>
              <a:rPr lang="en-GB" sz="2000" noProof="0">
                <a:latin typeface="Archivo" panose="020B0503020202020B04" pitchFamily="34" charset="77"/>
              </a:rPr>
              <a:t>​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7DE62A-FDA5-B98E-0974-B37AC52EFD25}"/>
              </a:ext>
            </a:extLst>
          </p:cNvPr>
          <p:cNvSpPr txBox="1"/>
          <p:nvPr/>
        </p:nvSpPr>
        <p:spPr>
          <a:xfrm>
            <a:off x="-363255" y="55490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927283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1146</Words>
  <Application>Microsoft Office PowerPoint</Application>
  <PresentationFormat>Widescreen</PresentationFormat>
  <Paragraphs>166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Archivo</vt:lpstr>
      <vt:lpstr>Aptos Display</vt:lpstr>
      <vt:lpstr>Aptos</vt:lpstr>
      <vt:lpstr>Co-operative Party Sans Bd Ex Cond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William  Sorenson</dc:creator>
  <cp:lastModifiedBy>Beth Cheshire</cp:lastModifiedBy>
  <cp:revision>4</cp:revision>
  <dcterms:created xsi:type="dcterms:W3CDTF">2025-02-12T10:45:59Z</dcterms:created>
  <dcterms:modified xsi:type="dcterms:W3CDTF">2025-02-13T17:01:01Z</dcterms:modified>
</cp:coreProperties>
</file>