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0" d="100"/>
          <a:sy n="70" d="100"/>
        </p:scale>
        <p:origin x="53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74D7F-4472-5894-97D5-16419A5383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409C258-8890-D905-B0D6-DA2938DCCE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82F7C9C-AA52-771A-D0DB-525784B3752F}"/>
              </a:ext>
            </a:extLst>
          </p:cNvPr>
          <p:cNvSpPr>
            <a:spLocks noGrp="1"/>
          </p:cNvSpPr>
          <p:nvPr>
            <p:ph type="dt" sz="half" idx="10"/>
          </p:nvPr>
        </p:nvSpPr>
        <p:spPr/>
        <p:txBody>
          <a:bodyPr/>
          <a:lstStyle/>
          <a:p>
            <a:fld id="{7988E748-8188-43DC-9ADE-1BA63E40CF0D}" type="datetimeFigureOut">
              <a:rPr lang="en-GB" smtClean="0"/>
              <a:t>07/02/2025</a:t>
            </a:fld>
            <a:endParaRPr lang="en-GB"/>
          </a:p>
        </p:txBody>
      </p:sp>
      <p:sp>
        <p:nvSpPr>
          <p:cNvPr id="5" name="Footer Placeholder 4">
            <a:extLst>
              <a:ext uri="{FF2B5EF4-FFF2-40B4-BE49-F238E27FC236}">
                <a16:creationId xmlns:a16="http://schemas.microsoft.com/office/drawing/2014/main" id="{77E1EB33-4022-6DFD-7E65-491917E5E08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141878-E7C4-DA44-FD49-FD3404264D18}"/>
              </a:ext>
            </a:extLst>
          </p:cNvPr>
          <p:cNvSpPr>
            <a:spLocks noGrp="1"/>
          </p:cNvSpPr>
          <p:nvPr>
            <p:ph type="sldNum" sz="quarter" idx="12"/>
          </p:nvPr>
        </p:nvSpPr>
        <p:spPr/>
        <p:txBody>
          <a:bodyPr/>
          <a:lstStyle/>
          <a:p>
            <a:fld id="{38B04D15-ACB1-4447-90FF-20ACC61ECA73}" type="slidenum">
              <a:rPr lang="en-GB" smtClean="0"/>
              <a:t>‹#›</a:t>
            </a:fld>
            <a:endParaRPr lang="en-GB"/>
          </a:p>
        </p:txBody>
      </p:sp>
    </p:spTree>
    <p:extLst>
      <p:ext uri="{BB962C8B-B14F-4D97-AF65-F5344CB8AC3E}">
        <p14:creationId xmlns:p14="http://schemas.microsoft.com/office/powerpoint/2010/main" val="2455746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2EBB2-87FD-8D6B-6A7F-7A1F936798D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98F23E7-F652-3FD5-097F-E0DA964BE9B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C2C7B26-8E3F-1F5F-58DA-D1831ED46725}"/>
              </a:ext>
            </a:extLst>
          </p:cNvPr>
          <p:cNvSpPr>
            <a:spLocks noGrp="1"/>
          </p:cNvSpPr>
          <p:nvPr>
            <p:ph type="dt" sz="half" idx="10"/>
          </p:nvPr>
        </p:nvSpPr>
        <p:spPr/>
        <p:txBody>
          <a:bodyPr/>
          <a:lstStyle/>
          <a:p>
            <a:fld id="{7988E748-8188-43DC-9ADE-1BA63E40CF0D}" type="datetimeFigureOut">
              <a:rPr lang="en-GB" smtClean="0"/>
              <a:t>07/02/2025</a:t>
            </a:fld>
            <a:endParaRPr lang="en-GB"/>
          </a:p>
        </p:txBody>
      </p:sp>
      <p:sp>
        <p:nvSpPr>
          <p:cNvPr id="5" name="Footer Placeholder 4">
            <a:extLst>
              <a:ext uri="{FF2B5EF4-FFF2-40B4-BE49-F238E27FC236}">
                <a16:creationId xmlns:a16="http://schemas.microsoft.com/office/drawing/2014/main" id="{D55AF9AB-D581-3C73-AF84-3C3606E9432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C52956-4200-BA67-8E48-1108E2555FCD}"/>
              </a:ext>
            </a:extLst>
          </p:cNvPr>
          <p:cNvSpPr>
            <a:spLocks noGrp="1"/>
          </p:cNvSpPr>
          <p:nvPr>
            <p:ph type="sldNum" sz="quarter" idx="12"/>
          </p:nvPr>
        </p:nvSpPr>
        <p:spPr/>
        <p:txBody>
          <a:bodyPr/>
          <a:lstStyle/>
          <a:p>
            <a:fld id="{38B04D15-ACB1-4447-90FF-20ACC61ECA73}" type="slidenum">
              <a:rPr lang="en-GB" smtClean="0"/>
              <a:t>‹#›</a:t>
            </a:fld>
            <a:endParaRPr lang="en-GB"/>
          </a:p>
        </p:txBody>
      </p:sp>
    </p:spTree>
    <p:extLst>
      <p:ext uri="{BB962C8B-B14F-4D97-AF65-F5344CB8AC3E}">
        <p14:creationId xmlns:p14="http://schemas.microsoft.com/office/powerpoint/2010/main" val="3160444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6809EB-73C3-DC47-45A1-512F1330A87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45AE805-E68E-C830-4A00-589985F20CE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5A57363-BB21-1D2E-019D-39191E673E68}"/>
              </a:ext>
            </a:extLst>
          </p:cNvPr>
          <p:cNvSpPr>
            <a:spLocks noGrp="1"/>
          </p:cNvSpPr>
          <p:nvPr>
            <p:ph type="dt" sz="half" idx="10"/>
          </p:nvPr>
        </p:nvSpPr>
        <p:spPr/>
        <p:txBody>
          <a:bodyPr/>
          <a:lstStyle/>
          <a:p>
            <a:fld id="{7988E748-8188-43DC-9ADE-1BA63E40CF0D}" type="datetimeFigureOut">
              <a:rPr lang="en-GB" smtClean="0"/>
              <a:t>07/02/2025</a:t>
            </a:fld>
            <a:endParaRPr lang="en-GB"/>
          </a:p>
        </p:txBody>
      </p:sp>
      <p:sp>
        <p:nvSpPr>
          <p:cNvPr id="5" name="Footer Placeholder 4">
            <a:extLst>
              <a:ext uri="{FF2B5EF4-FFF2-40B4-BE49-F238E27FC236}">
                <a16:creationId xmlns:a16="http://schemas.microsoft.com/office/drawing/2014/main" id="{0A8FC5B4-DF09-4FF7-16F4-EEC0034F60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D9BEE44-4FF1-323E-262B-5B77A359FF23}"/>
              </a:ext>
            </a:extLst>
          </p:cNvPr>
          <p:cNvSpPr>
            <a:spLocks noGrp="1"/>
          </p:cNvSpPr>
          <p:nvPr>
            <p:ph type="sldNum" sz="quarter" idx="12"/>
          </p:nvPr>
        </p:nvSpPr>
        <p:spPr/>
        <p:txBody>
          <a:bodyPr/>
          <a:lstStyle/>
          <a:p>
            <a:fld id="{38B04D15-ACB1-4447-90FF-20ACC61ECA73}" type="slidenum">
              <a:rPr lang="en-GB" smtClean="0"/>
              <a:t>‹#›</a:t>
            </a:fld>
            <a:endParaRPr lang="en-GB"/>
          </a:p>
        </p:txBody>
      </p:sp>
    </p:spTree>
    <p:extLst>
      <p:ext uri="{BB962C8B-B14F-4D97-AF65-F5344CB8AC3E}">
        <p14:creationId xmlns:p14="http://schemas.microsoft.com/office/powerpoint/2010/main" val="3933357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B784D-55D5-05C8-9A3E-823E47E5163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F2E6A85-7EA8-CD82-0DC7-B0490386AAA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04FC61B-27D6-5869-30B4-5557B938371A}"/>
              </a:ext>
            </a:extLst>
          </p:cNvPr>
          <p:cNvSpPr>
            <a:spLocks noGrp="1"/>
          </p:cNvSpPr>
          <p:nvPr>
            <p:ph type="dt" sz="half" idx="10"/>
          </p:nvPr>
        </p:nvSpPr>
        <p:spPr/>
        <p:txBody>
          <a:bodyPr/>
          <a:lstStyle/>
          <a:p>
            <a:fld id="{7988E748-8188-43DC-9ADE-1BA63E40CF0D}" type="datetimeFigureOut">
              <a:rPr lang="en-GB" smtClean="0"/>
              <a:t>07/02/2025</a:t>
            </a:fld>
            <a:endParaRPr lang="en-GB"/>
          </a:p>
        </p:txBody>
      </p:sp>
      <p:sp>
        <p:nvSpPr>
          <p:cNvPr id="5" name="Footer Placeholder 4">
            <a:extLst>
              <a:ext uri="{FF2B5EF4-FFF2-40B4-BE49-F238E27FC236}">
                <a16:creationId xmlns:a16="http://schemas.microsoft.com/office/drawing/2014/main" id="{FCD68873-E5C7-87DA-E276-F33BDBC28E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179D2B-3F70-CFEF-02DA-CD36BCF0775C}"/>
              </a:ext>
            </a:extLst>
          </p:cNvPr>
          <p:cNvSpPr>
            <a:spLocks noGrp="1"/>
          </p:cNvSpPr>
          <p:nvPr>
            <p:ph type="sldNum" sz="quarter" idx="12"/>
          </p:nvPr>
        </p:nvSpPr>
        <p:spPr/>
        <p:txBody>
          <a:bodyPr/>
          <a:lstStyle/>
          <a:p>
            <a:fld id="{38B04D15-ACB1-4447-90FF-20ACC61ECA73}" type="slidenum">
              <a:rPr lang="en-GB" smtClean="0"/>
              <a:t>‹#›</a:t>
            </a:fld>
            <a:endParaRPr lang="en-GB"/>
          </a:p>
        </p:txBody>
      </p:sp>
    </p:spTree>
    <p:extLst>
      <p:ext uri="{BB962C8B-B14F-4D97-AF65-F5344CB8AC3E}">
        <p14:creationId xmlns:p14="http://schemas.microsoft.com/office/powerpoint/2010/main" val="2838046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2A2EB-F0AA-35C4-CEE7-8230A23D7D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5D41885-BDAF-5193-C901-1BE6A2CFFE2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BF9043B-2A5D-75FD-EBB8-AA85ADC8E675}"/>
              </a:ext>
            </a:extLst>
          </p:cNvPr>
          <p:cNvSpPr>
            <a:spLocks noGrp="1"/>
          </p:cNvSpPr>
          <p:nvPr>
            <p:ph type="dt" sz="half" idx="10"/>
          </p:nvPr>
        </p:nvSpPr>
        <p:spPr/>
        <p:txBody>
          <a:bodyPr/>
          <a:lstStyle/>
          <a:p>
            <a:fld id="{7988E748-8188-43DC-9ADE-1BA63E40CF0D}" type="datetimeFigureOut">
              <a:rPr lang="en-GB" smtClean="0"/>
              <a:t>07/02/2025</a:t>
            </a:fld>
            <a:endParaRPr lang="en-GB"/>
          </a:p>
        </p:txBody>
      </p:sp>
      <p:sp>
        <p:nvSpPr>
          <p:cNvPr id="5" name="Footer Placeholder 4">
            <a:extLst>
              <a:ext uri="{FF2B5EF4-FFF2-40B4-BE49-F238E27FC236}">
                <a16:creationId xmlns:a16="http://schemas.microsoft.com/office/drawing/2014/main" id="{138B357F-8270-5515-7811-CADB2E97CE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FFDE7DE-CC71-7E04-E489-111FEB2DAD3E}"/>
              </a:ext>
            </a:extLst>
          </p:cNvPr>
          <p:cNvSpPr>
            <a:spLocks noGrp="1"/>
          </p:cNvSpPr>
          <p:nvPr>
            <p:ph type="sldNum" sz="quarter" idx="12"/>
          </p:nvPr>
        </p:nvSpPr>
        <p:spPr/>
        <p:txBody>
          <a:bodyPr/>
          <a:lstStyle/>
          <a:p>
            <a:fld id="{38B04D15-ACB1-4447-90FF-20ACC61ECA73}" type="slidenum">
              <a:rPr lang="en-GB" smtClean="0"/>
              <a:t>‹#›</a:t>
            </a:fld>
            <a:endParaRPr lang="en-GB"/>
          </a:p>
        </p:txBody>
      </p:sp>
    </p:spTree>
    <p:extLst>
      <p:ext uri="{BB962C8B-B14F-4D97-AF65-F5344CB8AC3E}">
        <p14:creationId xmlns:p14="http://schemas.microsoft.com/office/powerpoint/2010/main" val="2447472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80131-9305-2671-589F-1181A02E8EE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13719B2-4BA4-C92B-5B35-3FE284A060D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B8CF679-BD8F-6567-12A4-59971CFE3C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B5F33D1-A7E0-8E2C-CE10-924D85FBD63E}"/>
              </a:ext>
            </a:extLst>
          </p:cNvPr>
          <p:cNvSpPr>
            <a:spLocks noGrp="1"/>
          </p:cNvSpPr>
          <p:nvPr>
            <p:ph type="dt" sz="half" idx="10"/>
          </p:nvPr>
        </p:nvSpPr>
        <p:spPr/>
        <p:txBody>
          <a:bodyPr/>
          <a:lstStyle/>
          <a:p>
            <a:fld id="{7988E748-8188-43DC-9ADE-1BA63E40CF0D}" type="datetimeFigureOut">
              <a:rPr lang="en-GB" smtClean="0"/>
              <a:t>07/02/2025</a:t>
            </a:fld>
            <a:endParaRPr lang="en-GB"/>
          </a:p>
        </p:txBody>
      </p:sp>
      <p:sp>
        <p:nvSpPr>
          <p:cNvPr id="6" name="Footer Placeholder 5">
            <a:extLst>
              <a:ext uri="{FF2B5EF4-FFF2-40B4-BE49-F238E27FC236}">
                <a16:creationId xmlns:a16="http://schemas.microsoft.com/office/drawing/2014/main" id="{E7ACD8EF-BA4E-14B5-3EA9-34EF02A08B2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B90A413-B087-70DA-B5CC-0D8C4EB76003}"/>
              </a:ext>
            </a:extLst>
          </p:cNvPr>
          <p:cNvSpPr>
            <a:spLocks noGrp="1"/>
          </p:cNvSpPr>
          <p:nvPr>
            <p:ph type="sldNum" sz="quarter" idx="12"/>
          </p:nvPr>
        </p:nvSpPr>
        <p:spPr/>
        <p:txBody>
          <a:bodyPr/>
          <a:lstStyle/>
          <a:p>
            <a:fld id="{38B04D15-ACB1-4447-90FF-20ACC61ECA73}" type="slidenum">
              <a:rPr lang="en-GB" smtClean="0"/>
              <a:t>‹#›</a:t>
            </a:fld>
            <a:endParaRPr lang="en-GB"/>
          </a:p>
        </p:txBody>
      </p:sp>
    </p:spTree>
    <p:extLst>
      <p:ext uri="{BB962C8B-B14F-4D97-AF65-F5344CB8AC3E}">
        <p14:creationId xmlns:p14="http://schemas.microsoft.com/office/powerpoint/2010/main" val="666682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4CADE-16DF-7CC6-0DFD-EB4B0B7A29B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4FA0BDF-1195-99AC-CADF-1F15CD4959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5F82287-69EC-A8B9-0812-04C074786B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D937F4E-581D-D2FE-C48E-46205DE7A0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26F99EE-6EE2-73E9-BE3D-6B200BFD074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AB2633A-B732-0DC5-2A58-2DAF6953833A}"/>
              </a:ext>
            </a:extLst>
          </p:cNvPr>
          <p:cNvSpPr>
            <a:spLocks noGrp="1"/>
          </p:cNvSpPr>
          <p:nvPr>
            <p:ph type="dt" sz="half" idx="10"/>
          </p:nvPr>
        </p:nvSpPr>
        <p:spPr/>
        <p:txBody>
          <a:bodyPr/>
          <a:lstStyle/>
          <a:p>
            <a:fld id="{7988E748-8188-43DC-9ADE-1BA63E40CF0D}" type="datetimeFigureOut">
              <a:rPr lang="en-GB" smtClean="0"/>
              <a:t>07/02/2025</a:t>
            </a:fld>
            <a:endParaRPr lang="en-GB"/>
          </a:p>
        </p:txBody>
      </p:sp>
      <p:sp>
        <p:nvSpPr>
          <p:cNvPr id="8" name="Footer Placeholder 7">
            <a:extLst>
              <a:ext uri="{FF2B5EF4-FFF2-40B4-BE49-F238E27FC236}">
                <a16:creationId xmlns:a16="http://schemas.microsoft.com/office/drawing/2014/main" id="{F1348973-E4C1-F550-157A-C0B36AE7F7B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C8EEACD-E0C4-E8E9-117A-42A6276200D8}"/>
              </a:ext>
            </a:extLst>
          </p:cNvPr>
          <p:cNvSpPr>
            <a:spLocks noGrp="1"/>
          </p:cNvSpPr>
          <p:nvPr>
            <p:ph type="sldNum" sz="quarter" idx="12"/>
          </p:nvPr>
        </p:nvSpPr>
        <p:spPr/>
        <p:txBody>
          <a:bodyPr/>
          <a:lstStyle/>
          <a:p>
            <a:fld id="{38B04D15-ACB1-4447-90FF-20ACC61ECA73}" type="slidenum">
              <a:rPr lang="en-GB" smtClean="0"/>
              <a:t>‹#›</a:t>
            </a:fld>
            <a:endParaRPr lang="en-GB"/>
          </a:p>
        </p:txBody>
      </p:sp>
    </p:spTree>
    <p:extLst>
      <p:ext uri="{BB962C8B-B14F-4D97-AF65-F5344CB8AC3E}">
        <p14:creationId xmlns:p14="http://schemas.microsoft.com/office/powerpoint/2010/main" val="2715006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A2FA0-38D1-D25E-ADFF-2155B47DEB4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E5EB4F5-ABEB-D3F9-9032-0F823FA66DF2}"/>
              </a:ext>
            </a:extLst>
          </p:cNvPr>
          <p:cNvSpPr>
            <a:spLocks noGrp="1"/>
          </p:cNvSpPr>
          <p:nvPr>
            <p:ph type="dt" sz="half" idx="10"/>
          </p:nvPr>
        </p:nvSpPr>
        <p:spPr/>
        <p:txBody>
          <a:bodyPr/>
          <a:lstStyle/>
          <a:p>
            <a:fld id="{7988E748-8188-43DC-9ADE-1BA63E40CF0D}" type="datetimeFigureOut">
              <a:rPr lang="en-GB" smtClean="0"/>
              <a:t>07/02/2025</a:t>
            </a:fld>
            <a:endParaRPr lang="en-GB"/>
          </a:p>
        </p:txBody>
      </p:sp>
      <p:sp>
        <p:nvSpPr>
          <p:cNvPr id="4" name="Footer Placeholder 3">
            <a:extLst>
              <a:ext uri="{FF2B5EF4-FFF2-40B4-BE49-F238E27FC236}">
                <a16:creationId xmlns:a16="http://schemas.microsoft.com/office/drawing/2014/main" id="{310A1E26-4B2F-6F8B-B1B8-6A195256A11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E82C7FC-2E0D-137E-3DA5-1AADE87C20BB}"/>
              </a:ext>
            </a:extLst>
          </p:cNvPr>
          <p:cNvSpPr>
            <a:spLocks noGrp="1"/>
          </p:cNvSpPr>
          <p:nvPr>
            <p:ph type="sldNum" sz="quarter" idx="12"/>
          </p:nvPr>
        </p:nvSpPr>
        <p:spPr/>
        <p:txBody>
          <a:bodyPr/>
          <a:lstStyle/>
          <a:p>
            <a:fld id="{38B04D15-ACB1-4447-90FF-20ACC61ECA73}" type="slidenum">
              <a:rPr lang="en-GB" smtClean="0"/>
              <a:t>‹#›</a:t>
            </a:fld>
            <a:endParaRPr lang="en-GB"/>
          </a:p>
        </p:txBody>
      </p:sp>
    </p:spTree>
    <p:extLst>
      <p:ext uri="{BB962C8B-B14F-4D97-AF65-F5344CB8AC3E}">
        <p14:creationId xmlns:p14="http://schemas.microsoft.com/office/powerpoint/2010/main" val="892333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4CFB3B-64C4-4A6F-7016-5546CFBAC80D}"/>
              </a:ext>
            </a:extLst>
          </p:cNvPr>
          <p:cNvSpPr>
            <a:spLocks noGrp="1"/>
          </p:cNvSpPr>
          <p:nvPr>
            <p:ph type="dt" sz="half" idx="10"/>
          </p:nvPr>
        </p:nvSpPr>
        <p:spPr/>
        <p:txBody>
          <a:bodyPr/>
          <a:lstStyle/>
          <a:p>
            <a:fld id="{7988E748-8188-43DC-9ADE-1BA63E40CF0D}" type="datetimeFigureOut">
              <a:rPr lang="en-GB" smtClean="0"/>
              <a:t>07/02/2025</a:t>
            </a:fld>
            <a:endParaRPr lang="en-GB"/>
          </a:p>
        </p:txBody>
      </p:sp>
      <p:sp>
        <p:nvSpPr>
          <p:cNvPr id="3" name="Footer Placeholder 2">
            <a:extLst>
              <a:ext uri="{FF2B5EF4-FFF2-40B4-BE49-F238E27FC236}">
                <a16:creationId xmlns:a16="http://schemas.microsoft.com/office/drawing/2014/main" id="{248D418A-58EA-D159-482E-BC6214D28DC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E017BB2-C50E-98E7-84D5-A912BCA38A86}"/>
              </a:ext>
            </a:extLst>
          </p:cNvPr>
          <p:cNvSpPr>
            <a:spLocks noGrp="1"/>
          </p:cNvSpPr>
          <p:nvPr>
            <p:ph type="sldNum" sz="quarter" idx="12"/>
          </p:nvPr>
        </p:nvSpPr>
        <p:spPr/>
        <p:txBody>
          <a:bodyPr/>
          <a:lstStyle/>
          <a:p>
            <a:fld id="{38B04D15-ACB1-4447-90FF-20ACC61ECA73}" type="slidenum">
              <a:rPr lang="en-GB" smtClean="0"/>
              <a:t>‹#›</a:t>
            </a:fld>
            <a:endParaRPr lang="en-GB"/>
          </a:p>
        </p:txBody>
      </p:sp>
    </p:spTree>
    <p:extLst>
      <p:ext uri="{BB962C8B-B14F-4D97-AF65-F5344CB8AC3E}">
        <p14:creationId xmlns:p14="http://schemas.microsoft.com/office/powerpoint/2010/main" val="814189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8BB59-6200-5D65-0A16-9B8DCE8423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AA14B05-447B-E40C-78B0-1153C7DABC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961D300-E14B-7A14-0E0F-982DD61827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9738B9-2068-DC86-7962-7571BDF867FD}"/>
              </a:ext>
            </a:extLst>
          </p:cNvPr>
          <p:cNvSpPr>
            <a:spLocks noGrp="1"/>
          </p:cNvSpPr>
          <p:nvPr>
            <p:ph type="dt" sz="half" idx="10"/>
          </p:nvPr>
        </p:nvSpPr>
        <p:spPr/>
        <p:txBody>
          <a:bodyPr/>
          <a:lstStyle/>
          <a:p>
            <a:fld id="{7988E748-8188-43DC-9ADE-1BA63E40CF0D}" type="datetimeFigureOut">
              <a:rPr lang="en-GB" smtClean="0"/>
              <a:t>07/02/2025</a:t>
            </a:fld>
            <a:endParaRPr lang="en-GB"/>
          </a:p>
        </p:txBody>
      </p:sp>
      <p:sp>
        <p:nvSpPr>
          <p:cNvPr id="6" name="Footer Placeholder 5">
            <a:extLst>
              <a:ext uri="{FF2B5EF4-FFF2-40B4-BE49-F238E27FC236}">
                <a16:creationId xmlns:a16="http://schemas.microsoft.com/office/drawing/2014/main" id="{E5923123-42AA-4415-D37F-BB35B32640C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25ADF56-730D-907B-5F2D-180E27B09D68}"/>
              </a:ext>
            </a:extLst>
          </p:cNvPr>
          <p:cNvSpPr>
            <a:spLocks noGrp="1"/>
          </p:cNvSpPr>
          <p:nvPr>
            <p:ph type="sldNum" sz="quarter" idx="12"/>
          </p:nvPr>
        </p:nvSpPr>
        <p:spPr/>
        <p:txBody>
          <a:bodyPr/>
          <a:lstStyle/>
          <a:p>
            <a:fld id="{38B04D15-ACB1-4447-90FF-20ACC61ECA73}" type="slidenum">
              <a:rPr lang="en-GB" smtClean="0"/>
              <a:t>‹#›</a:t>
            </a:fld>
            <a:endParaRPr lang="en-GB"/>
          </a:p>
        </p:txBody>
      </p:sp>
    </p:spTree>
    <p:extLst>
      <p:ext uri="{BB962C8B-B14F-4D97-AF65-F5344CB8AC3E}">
        <p14:creationId xmlns:p14="http://schemas.microsoft.com/office/powerpoint/2010/main" val="3100906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30A79-D976-89CB-C5DD-DD221B0CA7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6CDECFB-C42C-9D7B-D890-714DA93BC1F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1B91937-3E26-0B2C-D41C-2D07B34184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E3C902-32CB-A340-3C3D-64943FB167C3}"/>
              </a:ext>
            </a:extLst>
          </p:cNvPr>
          <p:cNvSpPr>
            <a:spLocks noGrp="1"/>
          </p:cNvSpPr>
          <p:nvPr>
            <p:ph type="dt" sz="half" idx="10"/>
          </p:nvPr>
        </p:nvSpPr>
        <p:spPr/>
        <p:txBody>
          <a:bodyPr/>
          <a:lstStyle/>
          <a:p>
            <a:fld id="{7988E748-8188-43DC-9ADE-1BA63E40CF0D}" type="datetimeFigureOut">
              <a:rPr lang="en-GB" smtClean="0"/>
              <a:t>07/02/2025</a:t>
            </a:fld>
            <a:endParaRPr lang="en-GB"/>
          </a:p>
        </p:txBody>
      </p:sp>
      <p:sp>
        <p:nvSpPr>
          <p:cNvPr id="6" name="Footer Placeholder 5">
            <a:extLst>
              <a:ext uri="{FF2B5EF4-FFF2-40B4-BE49-F238E27FC236}">
                <a16:creationId xmlns:a16="http://schemas.microsoft.com/office/drawing/2014/main" id="{A8F6ACD2-0F4B-596D-3DD8-6484CFD6797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5ADC42D-59E6-1635-B81F-991E0D34DAAE}"/>
              </a:ext>
            </a:extLst>
          </p:cNvPr>
          <p:cNvSpPr>
            <a:spLocks noGrp="1"/>
          </p:cNvSpPr>
          <p:nvPr>
            <p:ph type="sldNum" sz="quarter" idx="12"/>
          </p:nvPr>
        </p:nvSpPr>
        <p:spPr/>
        <p:txBody>
          <a:bodyPr/>
          <a:lstStyle/>
          <a:p>
            <a:fld id="{38B04D15-ACB1-4447-90FF-20ACC61ECA73}" type="slidenum">
              <a:rPr lang="en-GB" smtClean="0"/>
              <a:t>‹#›</a:t>
            </a:fld>
            <a:endParaRPr lang="en-GB"/>
          </a:p>
        </p:txBody>
      </p:sp>
    </p:spTree>
    <p:extLst>
      <p:ext uri="{BB962C8B-B14F-4D97-AF65-F5344CB8AC3E}">
        <p14:creationId xmlns:p14="http://schemas.microsoft.com/office/powerpoint/2010/main" val="3946957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407F66-E7C1-24CC-4A5A-DECAAA6CA5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71647BF-2177-1DBD-DC2D-172FB448A1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80EBD24-E946-D4C3-6495-DCEE510C68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988E748-8188-43DC-9ADE-1BA63E40CF0D}" type="datetimeFigureOut">
              <a:rPr lang="en-GB" smtClean="0"/>
              <a:t>07/02/2025</a:t>
            </a:fld>
            <a:endParaRPr lang="en-GB"/>
          </a:p>
        </p:txBody>
      </p:sp>
      <p:sp>
        <p:nvSpPr>
          <p:cNvPr id="5" name="Footer Placeholder 4">
            <a:extLst>
              <a:ext uri="{FF2B5EF4-FFF2-40B4-BE49-F238E27FC236}">
                <a16:creationId xmlns:a16="http://schemas.microsoft.com/office/drawing/2014/main" id="{835E7E5C-3E0A-3130-78D6-06A9C9FDEB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06DE8164-D406-C425-3EE7-944018BAF4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8B04D15-ACB1-4447-90FF-20ACC61ECA73}" type="slidenum">
              <a:rPr lang="en-GB" smtClean="0"/>
              <a:t>‹#›</a:t>
            </a:fld>
            <a:endParaRPr lang="en-GB"/>
          </a:p>
        </p:txBody>
      </p:sp>
    </p:spTree>
    <p:extLst>
      <p:ext uri="{BB962C8B-B14F-4D97-AF65-F5344CB8AC3E}">
        <p14:creationId xmlns:p14="http://schemas.microsoft.com/office/powerpoint/2010/main" val="7335556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hoddinott@party.coop" TargetMode="External"/><Relationship Id="rId2" Type="http://schemas.openxmlformats.org/officeDocument/2006/relationships/hyperlink" Target="mailto:j.cook@party.coop"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e.hoddinott@party.coop"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e.hoddinott@party.coop" TargetMode="External"/><Relationship Id="rId2" Type="http://schemas.openxmlformats.org/officeDocument/2006/relationships/hyperlink" Target="mailto:j.cook@party.coop"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C876C-C40B-EDAC-9F61-A3C5B85D6265}"/>
              </a:ext>
            </a:extLst>
          </p:cNvPr>
          <p:cNvSpPr>
            <a:spLocks noGrp="1"/>
          </p:cNvSpPr>
          <p:nvPr>
            <p:ph type="ctrTitle"/>
          </p:nvPr>
        </p:nvSpPr>
        <p:spPr/>
        <p:txBody>
          <a:bodyPr/>
          <a:lstStyle/>
          <a:p>
            <a:r>
              <a:rPr lang="en-US" dirty="0"/>
              <a:t>Treasurer Training</a:t>
            </a:r>
            <a:endParaRPr lang="en-GB" dirty="0"/>
          </a:p>
        </p:txBody>
      </p:sp>
      <p:sp>
        <p:nvSpPr>
          <p:cNvPr id="3" name="Subtitle 2">
            <a:extLst>
              <a:ext uri="{FF2B5EF4-FFF2-40B4-BE49-F238E27FC236}">
                <a16:creationId xmlns:a16="http://schemas.microsoft.com/office/drawing/2014/main" id="{4E224C66-B29B-3F5B-8131-6DA6F8428A47}"/>
              </a:ext>
            </a:extLst>
          </p:cNvPr>
          <p:cNvSpPr>
            <a:spLocks noGrp="1"/>
          </p:cNvSpPr>
          <p:nvPr>
            <p:ph type="subTitle" idx="1"/>
          </p:nvPr>
        </p:nvSpPr>
        <p:spPr/>
        <p:txBody>
          <a:bodyPr/>
          <a:lstStyle/>
          <a:p>
            <a:r>
              <a:rPr lang="en-US" dirty="0"/>
              <a:t>John Cook: </a:t>
            </a:r>
            <a:r>
              <a:rPr lang="en-US" dirty="0">
                <a:hlinkClick r:id="rId2"/>
              </a:rPr>
              <a:t>j.cook@party.coop</a:t>
            </a:r>
            <a:endParaRPr lang="en-US" dirty="0"/>
          </a:p>
          <a:p>
            <a:r>
              <a:rPr lang="en-US" dirty="0"/>
              <a:t>Emma Hoddinott: </a:t>
            </a:r>
            <a:r>
              <a:rPr lang="en-US" dirty="0">
                <a:hlinkClick r:id="rId3"/>
              </a:rPr>
              <a:t>e.hoddinott@party.coop</a:t>
            </a:r>
            <a:endParaRPr lang="en-US" dirty="0"/>
          </a:p>
          <a:p>
            <a:endParaRPr lang="en-GB" dirty="0"/>
          </a:p>
        </p:txBody>
      </p:sp>
    </p:spTree>
    <p:extLst>
      <p:ext uri="{BB962C8B-B14F-4D97-AF65-F5344CB8AC3E}">
        <p14:creationId xmlns:p14="http://schemas.microsoft.com/office/powerpoint/2010/main" val="197067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7FE54-255D-A1BA-8446-0286BC708EE9}"/>
              </a:ext>
            </a:extLst>
          </p:cNvPr>
          <p:cNvSpPr>
            <a:spLocks noGrp="1"/>
          </p:cNvSpPr>
          <p:nvPr>
            <p:ph type="title"/>
          </p:nvPr>
        </p:nvSpPr>
        <p:spPr/>
        <p:txBody>
          <a:bodyPr/>
          <a:lstStyle/>
          <a:p>
            <a:r>
              <a:rPr lang="en-US" dirty="0"/>
              <a:t>Donations and Loans</a:t>
            </a:r>
            <a:endParaRPr lang="en-GB" dirty="0"/>
          </a:p>
        </p:txBody>
      </p:sp>
      <p:sp>
        <p:nvSpPr>
          <p:cNvPr id="3" name="Content Placeholder 2">
            <a:extLst>
              <a:ext uri="{FF2B5EF4-FFF2-40B4-BE49-F238E27FC236}">
                <a16:creationId xmlns:a16="http://schemas.microsoft.com/office/drawing/2014/main" id="{EDA100C1-90B1-E6C9-19AE-BC00D704043B}"/>
              </a:ext>
            </a:extLst>
          </p:cNvPr>
          <p:cNvSpPr>
            <a:spLocks noGrp="1"/>
          </p:cNvSpPr>
          <p:nvPr>
            <p:ph idx="1"/>
          </p:nvPr>
        </p:nvSpPr>
        <p:spPr/>
        <p:txBody>
          <a:bodyPr/>
          <a:lstStyle/>
          <a:p>
            <a:r>
              <a:rPr lang="en-GB" dirty="0"/>
              <a:t>Donations and loans of </a:t>
            </a:r>
            <a:r>
              <a:rPr lang="en-GB" u="sng" dirty="0"/>
              <a:t>more than £500 </a:t>
            </a:r>
            <a:r>
              <a:rPr lang="en-GB" dirty="0"/>
              <a:t>are regulated by PPERA - both cash and in kind gifts</a:t>
            </a:r>
          </a:p>
          <a:p>
            <a:r>
              <a:rPr lang="en-GB" dirty="0"/>
              <a:t>The party must be able to identify and record every donation and loan of more than £500 received at all levels of the party – in practice this is likely to be donations from subscribing societies</a:t>
            </a:r>
          </a:p>
          <a:p>
            <a:r>
              <a:rPr lang="en-GB" dirty="0"/>
              <a:t>Head Office maintains the register of donations and loans for the whole party</a:t>
            </a:r>
          </a:p>
          <a:p>
            <a:r>
              <a:rPr lang="en-GB" dirty="0"/>
              <a:t>Donations and loans that exceed specified thresholds will be reported to the Electoral Commission for publication</a:t>
            </a:r>
          </a:p>
          <a:p>
            <a:endParaRPr lang="en-GB" dirty="0"/>
          </a:p>
        </p:txBody>
      </p:sp>
    </p:spTree>
    <p:extLst>
      <p:ext uri="{BB962C8B-B14F-4D97-AF65-F5344CB8AC3E}">
        <p14:creationId xmlns:p14="http://schemas.microsoft.com/office/powerpoint/2010/main" val="1955630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CC62D-4C32-32D2-1087-8D41ECA386CD}"/>
              </a:ext>
            </a:extLst>
          </p:cNvPr>
          <p:cNvSpPr>
            <a:spLocks noGrp="1"/>
          </p:cNvSpPr>
          <p:nvPr>
            <p:ph type="title"/>
          </p:nvPr>
        </p:nvSpPr>
        <p:spPr/>
        <p:txBody>
          <a:bodyPr/>
          <a:lstStyle/>
          <a:p>
            <a:r>
              <a:rPr lang="en-US" dirty="0"/>
              <a:t>Who can donate or lend?</a:t>
            </a:r>
            <a:endParaRPr lang="en-GB" dirty="0"/>
          </a:p>
        </p:txBody>
      </p:sp>
      <p:sp>
        <p:nvSpPr>
          <p:cNvPr id="3" name="Content Placeholder 2">
            <a:extLst>
              <a:ext uri="{FF2B5EF4-FFF2-40B4-BE49-F238E27FC236}">
                <a16:creationId xmlns:a16="http://schemas.microsoft.com/office/drawing/2014/main" id="{B94D2723-57E4-D95A-40A6-89E941819C56}"/>
              </a:ext>
            </a:extLst>
          </p:cNvPr>
          <p:cNvSpPr>
            <a:spLocks noGrp="1"/>
          </p:cNvSpPr>
          <p:nvPr>
            <p:ph idx="1"/>
          </p:nvPr>
        </p:nvSpPr>
        <p:spPr/>
        <p:txBody>
          <a:bodyPr/>
          <a:lstStyle/>
          <a:p>
            <a:r>
              <a:rPr lang="en-GB" dirty="0"/>
              <a:t>Applies to donations or loans of </a:t>
            </a:r>
            <a:r>
              <a:rPr lang="en-GB" u="sng" dirty="0"/>
              <a:t>more than £500 only.</a:t>
            </a:r>
            <a:r>
              <a:rPr lang="en-GB" dirty="0"/>
              <a:t> Mainly UK based “permissible” sources:</a:t>
            </a:r>
          </a:p>
          <a:p>
            <a:pPr lvl="1"/>
            <a:r>
              <a:rPr lang="en-GB" dirty="0"/>
              <a:t>Individuals on a UK electoral register at the time donation or loan is made. Also includes individuals that leave bequests if they were on a UK electoral register within 5 years of death</a:t>
            </a:r>
          </a:p>
          <a:p>
            <a:pPr lvl="1"/>
            <a:r>
              <a:rPr lang="en-GB" dirty="0"/>
              <a:t>UK Trade Unions – all affiliated unions are permissible</a:t>
            </a:r>
          </a:p>
          <a:p>
            <a:pPr lvl="1"/>
            <a:r>
              <a:rPr lang="en-GB" dirty="0"/>
              <a:t>EU Incorporated Companies registered and actively trading in the UK – e.g. Retail Co-operative Societies</a:t>
            </a:r>
          </a:p>
          <a:p>
            <a:pPr lvl="1"/>
            <a:r>
              <a:rPr lang="en-GB" dirty="0"/>
              <a:t>Registered political parties – the Co-operative Party</a:t>
            </a:r>
          </a:p>
          <a:p>
            <a:pPr lvl="1"/>
            <a:r>
              <a:rPr lang="en-GB" dirty="0"/>
              <a:t>UK building societies and friendly societies</a:t>
            </a:r>
          </a:p>
          <a:p>
            <a:pPr lvl="1"/>
            <a:r>
              <a:rPr lang="en-GB" dirty="0"/>
              <a:t>Unincorporated associations carrying on business in the UK</a:t>
            </a:r>
          </a:p>
          <a:p>
            <a:endParaRPr lang="en-GB" dirty="0"/>
          </a:p>
        </p:txBody>
      </p:sp>
    </p:spTree>
    <p:extLst>
      <p:ext uri="{BB962C8B-B14F-4D97-AF65-F5344CB8AC3E}">
        <p14:creationId xmlns:p14="http://schemas.microsoft.com/office/powerpoint/2010/main" val="590134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1DB8F-7F2B-AECC-55DF-D09DE8CC03AF}"/>
              </a:ext>
            </a:extLst>
          </p:cNvPr>
          <p:cNvSpPr>
            <a:spLocks noGrp="1"/>
          </p:cNvSpPr>
          <p:nvPr>
            <p:ph type="title"/>
          </p:nvPr>
        </p:nvSpPr>
        <p:spPr/>
        <p:txBody>
          <a:bodyPr/>
          <a:lstStyle/>
          <a:p>
            <a:r>
              <a:rPr lang="en-US" dirty="0"/>
              <a:t>In kind donations</a:t>
            </a:r>
            <a:endParaRPr lang="en-GB" dirty="0"/>
          </a:p>
        </p:txBody>
      </p:sp>
      <p:sp>
        <p:nvSpPr>
          <p:cNvPr id="3" name="Content Placeholder 2">
            <a:extLst>
              <a:ext uri="{FF2B5EF4-FFF2-40B4-BE49-F238E27FC236}">
                <a16:creationId xmlns:a16="http://schemas.microsoft.com/office/drawing/2014/main" id="{A78BCF43-70DC-34D0-7163-C382EF82ADC9}"/>
              </a:ext>
            </a:extLst>
          </p:cNvPr>
          <p:cNvSpPr>
            <a:spLocks noGrp="1"/>
          </p:cNvSpPr>
          <p:nvPr>
            <p:ph idx="1"/>
          </p:nvPr>
        </p:nvSpPr>
        <p:spPr/>
        <p:txBody>
          <a:bodyPr>
            <a:normAutofit lnSpcReduction="10000"/>
          </a:bodyPr>
          <a:lstStyle/>
          <a:p>
            <a:r>
              <a:rPr lang="en-GB" dirty="0"/>
              <a:t>Gifts of property goods or services given free or at a non-commercial discount. Also known as notional donations</a:t>
            </a:r>
          </a:p>
          <a:p>
            <a:r>
              <a:rPr lang="en-GB" dirty="0"/>
              <a:t>Includes for example use of an office space or venue, catering, print, franking etc</a:t>
            </a:r>
          </a:p>
          <a:p>
            <a:r>
              <a:rPr lang="en-GB" dirty="0"/>
              <a:t>Must make an honest assessment of commercial value</a:t>
            </a:r>
          </a:p>
          <a:p>
            <a:pPr lvl="1"/>
            <a:r>
              <a:rPr lang="en-GB" dirty="0"/>
              <a:t>Use the commercial value that would ordinarily be paid – ask for quote from supplier or if not possible from a similar supplier</a:t>
            </a:r>
          </a:p>
          <a:p>
            <a:pPr lvl="1"/>
            <a:r>
              <a:rPr lang="en-GB" dirty="0"/>
              <a:t>Discounted items – if the discount is more than 10%, the donation is the difference between what we pay and the commercial value</a:t>
            </a:r>
          </a:p>
          <a:p>
            <a:r>
              <a:rPr lang="en-GB" dirty="0"/>
              <a:t>Value of free item or discount must be reported as a donation if more than £500</a:t>
            </a:r>
          </a:p>
          <a:p>
            <a:endParaRPr lang="en-GB" dirty="0"/>
          </a:p>
        </p:txBody>
      </p:sp>
    </p:spTree>
    <p:extLst>
      <p:ext uri="{BB962C8B-B14F-4D97-AF65-F5344CB8AC3E}">
        <p14:creationId xmlns:p14="http://schemas.microsoft.com/office/powerpoint/2010/main" val="438399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5E2E8-6682-4F55-64D1-FBEFAC662707}"/>
              </a:ext>
            </a:extLst>
          </p:cNvPr>
          <p:cNvSpPr>
            <a:spLocks noGrp="1"/>
          </p:cNvSpPr>
          <p:nvPr>
            <p:ph type="title"/>
          </p:nvPr>
        </p:nvSpPr>
        <p:spPr/>
        <p:txBody>
          <a:bodyPr/>
          <a:lstStyle/>
          <a:p>
            <a:r>
              <a:rPr lang="en-GB" dirty="0"/>
              <a:t>Checking donations and loans	</a:t>
            </a:r>
          </a:p>
        </p:txBody>
      </p:sp>
      <p:sp>
        <p:nvSpPr>
          <p:cNvPr id="3" name="Content Placeholder 2">
            <a:extLst>
              <a:ext uri="{FF2B5EF4-FFF2-40B4-BE49-F238E27FC236}">
                <a16:creationId xmlns:a16="http://schemas.microsoft.com/office/drawing/2014/main" id="{80FCFC84-BC6A-C9FA-C2A3-BAFBC5AB351F}"/>
              </a:ext>
            </a:extLst>
          </p:cNvPr>
          <p:cNvSpPr>
            <a:spLocks noGrp="1"/>
          </p:cNvSpPr>
          <p:nvPr>
            <p:ph idx="1"/>
          </p:nvPr>
        </p:nvSpPr>
        <p:spPr>
          <a:xfrm>
            <a:off x="838200" y="1825625"/>
            <a:ext cx="10515600" cy="4438988"/>
          </a:xfrm>
        </p:spPr>
        <p:txBody>
          <a:bodyPr>
            <a:normAutofit/>
          </a:bodyPr>
          <a:lstStyle/>
          <a:p>
            <a:pPr marL="0" indent="0">
              <a:buNone/>
            </a:pPr>
            <a:r>
              <a:rPr lang="en-GB" dirty="0"/>
              <a:t>Party Council treasurer is responsible for making sure all donations and loans are permissible</a:t>
            </a:r>
          </a:p>
          <a:p>
            <a:pPr lvl="1"/>
            <a:r>
              <a:rPr lang="en-GB" dirty="0"/>
              <a:t>Must check within 30 days that donations are permissible. Ideally carry out the check before the donation is banked</a:t>
            </a:r>
          </a:p>
          <a:p>
            <a:pPr lvl="1"/>
            <a:r>
              <a:rPr lang="en-GB" dirty="0"/>
              <a:t>Loans </a:t>
            </a:r>
            <a:r>
              <a:rPr lang="en-GB" u="sng" dirty="0"/>
              <a:t>must be checked before they are received</a:t>
            </a:r>
            <a:r>
              <a:rPr lang="en-GB" dirty="0"/>
              <a:t> – no 30 day grace period as for donations</a:t>
            </a:r>
          </a:p>
          <a:p>
            <a:pPr lvl="1"/>
            <a:r>
              <a:rPr lang="en-GB" dirty="0"/>
              <a:t>If a donation is found to be impermissible within 30 days it must be returned to the donor and reported to HQ</a:t>
            </a:r>
          </a:p>
          <a:p>
            <a:pPr lvl="1"/>
            <a:r>
              <a:rPr lang="en-GB" dirty="0"/>
              <a:t>If found to be impermissible after 30 days it cannot be returned and must be forfeited to the Electoral Commission </a:t>
            </a:r>
          </a:p>
          <a:p>
            <a:pPr lvl="1"/>
            <a:r>
              <a:rPr lang="en-GB" dirty="0"/>
              <a:t>If in any doubt about permissibility, contact Emma</a:t>
            </a:r>
          </a:p>
          <a:p>
            <a:endParaRPr lang="en-GB" dirty="0"/>
          </a:p>
        </p:txBody>
      </p:sp>
    </p:spTree>
    <p:extLst>
      <p:ext uri="{BB962C8B-B14F-4D97-AF65-F5344CB8AC3E}">
        <p14:creationId xmlns:p14="http://schemas.microsoft.com/office/powerpoint/2010/main" val="2014199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C70F3-1A7C-E263-F455-271F1D13ED0B}"/>
              </a:ext>
            </a:extLst>
          </p:cNvPr>
          <p:cNvSpPr>
            <a:spLocks noGrp="1"/>
          </p:cNvSpPr>
          <p:nvPr>
            <p:ph type="title"/>
          </p:nvPr>
        </p:nvSpPr>
        <p:spPr/>
        <p:txBody>
          <a:bodyPr/>
          <a:lstStyle/>
          <a:p>
            <a:r>
              <a:rPr lang="en-GB" dirty="0"/>
              <a:t>Reporting to HQ	</a:t>
            </a:r>
          </a:p>
        </p:txBody>
      </p:sp>
      <p:sp>
        <p:nvSpPr>
          <p:cNvPr id="3" name="Content Placeholder 2">
            <a:extLst>
              <a:ext uri="{FF2B5EF4-FFF2-40B4-BE49-F238E27FC236}">
                <a16:creationId xmlns:a16="http://schemas.microsoft.com/office/drawing/2014/main" id="{CF74C2FA-3958-FB84-5DF2-37953622C6AA}"/>
              </a:ext>
            </a:extLst>
          </p:cNvPr>
          <p:cNvSpPr>
            <a:spLocks noGrp="1"/>
          </p:cNvSpPr>
          <p:nvPr>
            <p:ph idx="1"/>
          </p:nvPr>
        </p:nvSpPr>
        <p:spPr>
          <a:xfrm>
            <a:off x="838200" y="1825624"/>
            <a:ext cx="10515600" cy="4516809"/>
          </a:xfrm>
        </p:spPr>
        <p:txBody>
          <a:bodyPr/>
          <a:lstStyle/>
          <a:p>
            <a:r>
              <a:rPr lang="en-GB" dirty="0"/>
              <a:t>Party Council treasurer is responsible for submitting a donation and loan report to Head Office every quarter </a:t>
            </a:r>
          </a:p>
          <a:p>
            <a:r>
              <a:rPr lang="en-GB" dirty="0"/>
              <a:t>Report must show all donations and loans of more than £500 – cash or in-kind</a:t>
            </a:r>
          </a:p>
          <a:p>
            <a:r>
              <a:rPr lang="en-GB" dirty="0"/>
              <a:t>Report donations and loans in the quarter they are received – it is an offence to report late</a:t>
            </a:r>
          </a:p>
          <a:p>
            <a:r>
              <a:rPr lang="en-GB" dirty="0"/>
              <a:t>Includes donations made to branches</a:t>
            </a:r>
          </a:p>
          <a:p>
            <a:pPr marL="0" indent="0">
              <a:buNone/>
            </a:pPr>
            <a:endParaRPr lang="en-GB" sz="1200" dirty="0"/>
          </a:p>
          <a:p>
            <a:pPr marL="0" indent="0">
              <a:buNone/>
            </a:pPr>
            <a:r>
              <a:rPr lang="en-GB" dirty="0"/>
              <a:t>In reality the donor is likely to be your subscribing society – Some Party Councils have failed to report a donation more than once</a:t>
            </a:r>
          </a:p>
        </p:txBody>
      </p:sp>
    </p:spTree>
    <p:extLst>
      <p:ext uri="{BB962C8B-B14F-4D97-AF65-F5344CB8AC3E}">
        <p14:creationId xmlns:p14="http://schemas.microsoft.com/office/powerpoint/2010/main" val="3919164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3571B-3AA6-A5BB-FDF1-FBD0A90E78A2}"/>
              </a:ext>
            </a:extLst>
          </p:cNvPr>
          <p:cNvSpPr>
            <a:spLocks noGrp="1"/>
          </p:cNvSpPr>
          <p:nvPr>
            <p:ph type="title"/>
          </p:nvPr>
        </p:nvSpPr>
        <p:spPr/>
        <p:txBody>
          <a:bodyPr/>
          <a:lstStyle/>
          <a:p>
            <a:r>
              <a:rPr lang="en-US" dirty="0"/>
              <a:t>What isn’t reportable?</a:t>
            </a:r>
            <a:endParaRPr lang="en-GB" dirty="0"/>
          </a:p>
        </p:txBody>
      </p:sp>
      <p:sp>
        <p:nvSpPr>
          <p:cNvPr id="3" name="Content Placeholder 2">
            <a:extLst>
              <a:ext uri="{FF2B5EF4-FFF2-40B4-BE49-F238E27FC236}">
                <a16:creationId xmlns:a16="http://schemas.microsoft.com/office/drawing/2014/main" id="{E0B357C0-5BD1-2560-0629-89577024CCBB}"/>
              </a:ext>
            </a:extLst>
          </p:cNvPr>
          <p:cNvSpPr>
            <a:spLocks noGrp="1"/>
          </p:cNvSpPr>
          <p:nvPr>
            <p:ph idx="1"/>
          </p:nvPr>
        </p:nvSpPr>
        <p:spPr/>
        <p:txBody>
          <a:bodyPr/>
          <a:lstStyle/>
          <a:p>
            <a:r>
              <a:rPr lang="en-GB" dirty="0"/>
              <a:t>Donations or loans of £500 or less. Includes for example regular direct debits of £50 as these are treated as separate donations</a:t>
            </a:r>
          </a:p>
          <a:p>
            <a:r>
              <a:rPr lang="en-GB" dirty="0"/>
              <a:t>Transfers in to the Party Council from other units of the party – </a:t>
            </a:r>
            <a:r>
              <a:rPr lang="en-GB" dirty="0" err="1"/>
              <a:t>eg</a:t>
            </a:r>
            <a:r>
              <a:rPr lang="en-GB" dirty="0"/>
              <a:t> region, head office, branches or other CLPs</a:t>
            </a:r>
          </a:p>
          <a:p>
            <a:r>
              <a:rPr lang="en-GB" dirty="0"/>
              <a:t>Volunteer time given free of charge</a:t>
            </a:r>
          </a:p>
          <a:p>
            <a:r>
              <a:rPr lang="en-GB" dirty="0"/>
              <a:t>Commercial transaction at normal commercial rate</a:t>
            </a:r>
          </a:p>
          <a:p>
            <a:r>
              <a:rPr lang="en-GB" dirty="0"/>
              <a:t>If in any doubt, contact Emma Hoddinott for advice</a:t>
            </a:r>
          </a:p>
          <a:p>
            <a:endParaRPr lang="en-GB" dirty="0"/>
          </a:p>
        </p:txBody>
      </p:sp>
    </p:spTree>
    <p:extLst>
      <p:ext uri="{BB962C8B-B14F-4D97-AF65-F5344CB8AC3E}">
        <p14:creationId xmlns:p14="http://schemas.microsoft.com/office/powerpoint/2010/main" val="20739465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E6F75-DF89-ACEE-A202-BDE58B8803AD}"/>
              </a:ext>
            </a:extLst>
          </p:cNvPr>
          <p:cNvSpPr>
            <a:spLocks noGrp="1"/>
          </p:cNvSpPr>
          <p:nvPr>
            <p:ph type="title"/>
          </p:nvPr>
        </p:nvSpPr>
        <p:spPr/>
        <p:txBody>
          <a:bodyPr/>
          <a:lstStyle/>
          <a:p>
            <a:r>
              <a:rPr lang="en-GB" dirty="0"/>
              <a:t>When do you report?</a:t>
            </a:r>
          </a:p>
        </p:txBody>
      </p:sp>
      <p:sp>
        <p:nvSpPr>
          <p:cNvPr id="3" name="Content Placeholder 2">
            <a:extLst>
              <a:ext uri="{FF2B5EF4-FFF2-40B4-BE49-F238E27FC236}">
                <a16:creationId xmlns:a16="http://schemas.microsoft.com/office/drawing/2014/main" id="{3B0E9AF4-FC16-0EDE-E5B3-5B5449144A22}"/>
              </a:ext>
            </a:extLst>
          </p:cNvPr>
          <p:cNvSpPr>
            <a:spLocks noGrp="1"/>
          </p:cNvSpPr>
          <p:nvPr>
            <p:ph idx="1"/>
          </p:nvPr>
        </p:nvSpPr>
        <p:spPr/>
        <p:txBody>
          <a:bodyPr>
            <a:normAutofit lnSpcReduction="10000"/>
          </a:bodyPr>
          <a:lstStyle/>
          <a:p>
            <a:pPr marL="0" indent="0">
              <a:buNone/>
            </a:pPr>
            <a:r>
              <a:rPr lang="en-US" dirty="0"/>
              <a:t>Reports have to be completed each calendar quarter:</a:t>
            </a:r>
          </a:p>
          <a:p>
            <a:pPr marL="0" indent="0">
              <a:buNone/>
            </a:pPr>
            <a:r>
              <a:rPr lang="en-US" dirty="0"/>
              <a:t>Quarter 1 - 1</a:t>
            </a:r>
            <a:r>
              <a:rPr lang="en-US" baseline="30000" dirty="0"/>
              <a:t>st</a:t>
            </a:r>
            <a:r>
              <a:rPr lang="en-US" dirty="0"/>
              <a:t> Jan to 31</a:t>
            </a:r>
            <a:r>
              <a:rPr lang="en-US" baseline="30000" dirty="0"/>
              <a:t>st</a:t>
            </a:r>
            <a:r>
              <a:rPr lang="en-US" dirty="0"/>
              <a:t> March</a:t>
            </a:r>
          </a:p>
          <a:p>
            <a:pPr marL="0" indent="0">
              <a:buNone/>
            </a:pPr>
            <a:r>
              <a:rPr lang="en-US" dirty="0"/>
              <a:t>Quarter 2 – 1</a:t>
            </a:r>
            <a:r>
              <a:rPr lang="en-US" baseline="30000" dirty="0"/>
              <a:t>st</a:t>
            </a:r>
            <a:r>
              <a:rPr lang="en-US" dirty="0"/>
              <a:t> April to 30</a:t>
            </a:r>
            <a:r>
              <a:rPr lang="en-US" baseline="30000" dirty="0"/>
              <a:t>th</a:t>
            </a:r>
            <a:r>
              <a:rPr lang="en-US" dirty="0"/>
              <a:t> June</a:t>
            </a:r>
          </a:p>
          <a:p>
            <a:pPr marL="0" indent="0">
              <a:buNone/>
            </a:pPr>
            <a:r>
              <a:rPr lang="en-US" dirty="0"/>
              <a:t>Quarter 3 – 1</a:t>
            </a:r>
            <a:r>
              <a:rPr lang="en-US" baseline="30000" dirty="0"/>
              <a:t>st</a:t>
            </a:r>
            <a:r>
              <a:rPr lang="en-US" dirty="0"/>
              <a:t> July to 30</a:t>
            </a:r>
            <a:r>
              <a:rPr lang="en-US" baseline="30000" dirty="0"/>
              <a:t>th</a:t>
            </a:r>
            <a:r>
              <a:rPr lang="en-US" dirty="0"/>
              <a:t> September</a:t>
            </a:r>
          </a:p>
          <a:p>
            <a:pPr marL="0" indent="0">
              <a:buNone/>
            </a:pPr>
            <a:r>
              <a:rPr lang="en-US" dirty="0"/>
              <a:t>Quarter 4 – 1</a:t>
            </a:r>
            <a:r>
              <a:rPr lang="en-US" baseline="30000" dirty="0"/>
              <a:t>st</a:t>
            </a:r>
            <a:r>
              <a:rPr lang="en-US" dirty="0"/>
              <a:t> October to 31</a:t>
            </a:r>
            <a:r>
              <a:rPr lang="en-US" baseline="30000" dirty="0"/>
              <a:t>st</a:t>
            </a:r>
            <a:r>
              <a:rPr lang="en-US" dirty="0"/>
              <a:t> December</a:t>
            </a:r>
          </a:p>
          <a:p>
            <a:pPr marL="0" indent="0">
              <a:buNone/>
            </a:pPr>
            <a:endParaRPr lang="en-US" dirty="0"/>
          </a:p>
          <a:p>
            <a:pPr marL="0" indent="0">
              <a:buNone/>
            </a:pPr>
            <a:r>
              <a:rPr lang="en-US" dirty="0"/>
              <a:t>Always report as soon as possible after quarter end, and no later that three weeks after the end of the quarter.  In reality, how many reportable donations do you receive?  Let Emma know straight away!</a:t>
            </a:r>
          </a:p>
          <a:p>
            <a:pPr marL="0" indent="0">
              <a:buNone/>
            </a:pPr>
            <a:endParaRPr lang="en-GB" dirty="0"/>
          </a:p>
        </p:txBody>
      </p:sp>
    </p:spTree>
    <p:extLst>
      <p:ext uri="{BB962C8B-B14F-4D97-AF65-F5344CB8AC3E}">
        <p14:creationId xmlns:p14="http://schemas.microsoft.com/office/powerpoint/2010/main" val="32002734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55C42-68E1-E904-7F99-60022DE18074}"/>
              </a:ext>
            </a:extLst>
          </p:cNvPr>
          <p:cNvSpPr>
            <a:spLocks noGrp="1"/>
          </p:cNvSpPr>
          <p:nvPr>
            <p:ph type="title"/>
          </p:nvPr>
        </p:nvSpPr>
        <p:spPr/>
        <p:txBody>
          <a:bodyPr/>
          <a:lstStyle/>
          <a:p>
            <a:r>
              <a:rPr lang="en-US" dirty="0"/>
              <a:t>Consequences of Late Reporting</a:t>
            </a:r>
            <a:endParaRPr lang="en-GB" dirty="0"/>
          </a:p>
        </p:txBody>
      </p:sp>
      <p:sp>
        <p:nvSpPr>
          <p:cNvPr id="3" name="Content Placeholder 2">
            <a:extLst>
              <a:ext uri="{FF2B5EF4-FFF2-40B4-BE49-F238E27FC236}">
                <a16:creationId xmlns:a16="http://schemas.microsoft.com/office/drawing/2014/main" id="{D714791C-0645-EFC0-1984-11B8F30FF2E6}"/>
              </a:ext>
            </a:extLst>
          </p:cNvPr>
          <p:cNvSpPr>
            <a:spLocks noGrp="1"/>
          </p:cNvSpPr>
          <p:nvPr>
            <p:ph idx="1"/>
          </p:nvPr>
        </p:nvSpPr>
        <p:spPr/>
        <p:txBody>
          <a:bodyPr/>
          <a:lstStyle/>
          <a:p>
            <a:r>
              <a:rPr lang="en-GB" dirty="0"/>
              <a:t>Reporting donations or loans late – i.e. after the quarter in which they were received – not good!</a:t>
            </a:r>
          </a:p>
          <a:p>
            <a:r>
              <a:rPr lang="en-GB" dirty="0"/>
              <a:t>Late reports highlighted publicly by Electoral Commission</a:t>
            </a:r>
          </a:p>
          <a:p>
            <a:r>
              <a:rPr lang="en-GB" dirty="0"/>
              <a:t>A breach of the rules – can result in an investigation and fine</a:t>
            </a:r>
          </a:p>
          <a:p>
            <a:r>
              <a:rPr lang="en-GB" dirty="0"/>
              <a:t>If you make a mistake, report the donation or loan to Emma immediately</a:t>
            </a:r>
          </a:p>
          <a:p>
            <a:endParaRPr lang="en-GB" dirty="0"/>
          </a:p>
          <a:p>
            <a:pPr marL="0" indent="0">
              <a:buNone/>
            </a:pPr>
            <a:r>
              <a:rPr lang="en-GB" dirty="0"/>
              <a:t>Get it right and you’ll have no problems!</a:t>
            </a:r>
          </a:p>
        </p:txBody>
      </p:sp>
    </p:spTree>
    <p:extLst>
      <p:ext uri="{BB962C8B-B14F-4D97-AF65-F5344CB8AC3E}">
        <p14:creationId xmlns:p14="http://schemas.microsoft.com/office/powerpoint/2010/main" val="5518400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9C072-E029-5FBA-D5AF-2796FB2C4FA6}"/>
              </a:ext>
            </a:extLst>
          </p:cNvPr>
          <p:cNvSpPr>
            <a:spLocks noGrp="1"/>
          </p:cNvSpPr>
          <p:nvPr>
            <p:ph type="title"/>
          </p:nvPr>
        </p:nvSpPr>
        <p:spPr/>
        <p:txBody>
          <a:bodyPr/>
          <a:lstStyle/>
          <a:p>
            <a:r>
              <a:rPr lang="en-GB" dirty="0"/>
              <a:t>Advice and support</a:t>
            </a:r>
          </a:p>
        </p:txBody>
      </p:sp>
      <p:sp>
        <p:nvSpPr>
          <p:cNvPr id="3" name="Content Placeholder 2">
            <a:extLst>
              <a:ext uri="{FF2B5EF4-FFF2-40B4-BE49-F238E27FC236}">
                <a16:creationId xmlns:a16="http://schemas.microsoft.com/office/drawing/2014/main" id="{6887FD14-1C8A-613E-530B-08BC5A06D307}"/>
              </a:ext>
            </a:extLst>
          </p:cNvPr>
          <p:cNvSpPr>
            <a:spLocks noGrp="1"/>
          </p:cNvSpPr>
          <p:nvPr>
            <p:ph idx="1"/>
          </p:nvPr>
        </p:nvSpPr>
        <p:spPr/>
        <p:txBody>
          <a:bodyPr/>
          <a:lstStyle/>
          <a:p>
            <a:pPr marL="0" indent="0">
              <a:buNone/>
            </a:pPr>
            <a:r>
              <a:rPr lang="en-US" dirty="0"/>
              <a:t>If in doubt, ask!</a:t>
            </a:r>
          </a:p>
          <a:p>
            <a:pPr marL="0" indent="0">
              <a:buNone/>
            </a:pPr>
            <a:endParaRPr lang="en-US" dirty="0"/>
          </a:p>
          <a:p>
            <a:pPr marL="0" indent="0">
              <a:buNone/>
            </a:pPr>
            <a:r>
              <a:rPr lang="en-US" dirty="0"/>
              <a:t>Contact Emma Hoddinott: </a:t>
            </a:r>
            <a:r>
              <a:rPr lang="en-US" dirty="0">
                <a:hlinkClick r:id="rId2"/>
              </a:rPr>
              <a:t>e.hoddinott@party.coop</a:t>
            </a:r>
            <a:endParaRPr lang="en-US" dirty="0"/>
          </a:p>
          <a:p>
            <a:pPr marL="0" indent="0">
              <a:buNone/>
            </a:pPr>
            <a:endParaRPr lang="en-US" dirty="0"/>
          </a:p>
          <a:p>
            <a:pPr marL="0" indent="0">
              <a:buNone/>
            </a:pPr>
            <a:endParaRPr lang="en-GB" dirty="0"/>
          </a:p>
        </p:txBody>
      </p:sp>
    </p:spTree>
    <p:extLst>
      <p:ext uri="{BB962C8B-B14F-4D97-AF65-F5344CB8AC3E}">
        <p14:creationId xmlns:p14="http://schemas.microsoft.com/office/powerpoint/2010/main" val="19985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4D9F0-10F8-92E4-19BE-5D757E0AB28D}"/>
              </a:ext>
            </a:extLst>
          </p:cNvPr>
          <p:cNvSpPr>
            <a:spLocks noGrp="1"/>
          </p:cNvSpPr>
          <p:nvPr>
            <p:ph type="title"/>
          </p:nvPr>
        </p:nvSpPr>
        <p:spPr/>
        <p:txBody>
          <a:bodyPr/>
          <a:lstStyle/>
          <a:p>
            <a:r>
              <a:rPr lang="en-US" dirty="0"/>
              <a:t>Simple Accounts layout for you to use</a:t>
            </a:r>
            <a:endParaRPr lang="en-GB" dirty="0"/>
          </a:p>
        </p:txBody>
      </p:sp>
      <p:sp>
        <p:nvSpPr>
          <p:cNvPr id="3" name="Content Placeholder 2">
            <a:extLst>
              <a:ext uri="{FF2B5EF4-FFF2-40B4-BE49-F238E27FC236}">
                <a16:creationId xmlns:a16="http://schemas.microsoft.com/office/drawing/2014/main" id="{514182FB-7691-B820-C06C-55ED5C1378BB}"/>
              </a:ext>
            </a:extLst>
          </p:cNvPr>
          <p:cNvSpPr>
            <a:spLocks noGrp="1"/>
          </p:cNvSpPr>
          <p:nvPr>
            <p:ph idx="1"/>
          </p:nvPr>
        </p:nvSpPr>
        <p:spPr>
          <a:xfrm>
            <a:off x="838200" y="1770434"/>
            <a:ext cx="10515600" cy="4552545"/>
          </a:xfrm>
        </p:spPr>
        <p:txBody>
          <a:bodyPr>
            <a:normAutofit fontScale="92500" lnSpcReduction="10000"/>
          </a:bodyPr>
          <a:lstStyle/>
          <a:p>
            <a:pPr marL="0" indent="0">
              <a:spcAft>
                <a:spcPts val="225"/>
              </a:spcAft>
              <a:buNone/>
            </a:pPr>
            <a:r>
              <a:rPr lang="en-GB" sz="1800" b="1" dirty="0">
                <a:solidFill>
                  <a:srgbClr val="000000"/>
                </a:solidFill>
                <a:effectLst/>
                <a:latin typeface="UICTFontTextStyleBody"/>
                <a:ea typeface="Aptos" panose="020B0004020202020204" pitchFamily="34" charset="0"/>
                <a:cs typeface="Aptos" panose="020B0004020202020204" pitchFamily="34" charset="0"/>
              </a:rPr>
              <a:t>Accounts Year Ending December 2024</a:t>
            </a:r>
            <a:r>
              <a:rPr lang="en-GB" sz="1800" dirty="0">
                <a:solidFill>
                  <a:srgbClr val="000000"/>
                </a:solidFill>
                <a:effectLst/>
                <a:latin typeface="Aptos" panose="020B0004020202020204" pitchFamily="34" charset="0"/>
                <a:ea typeface="Aptos" panose="020B0004020202020204" pitchFamily="34" charset="0"/>
                <a:cs typeface="Aptos" panose="020B0004020202020204" pitchFamily="34" charset="0"/>
              </a:rPr>
              <a:t> </a:t>
            </a:r>
            <a:endParaRPr lang="en-GB" sz="1800" dirty="0">
              <a:effectLst/>
              <a:latin typeface="Aptos" panose="020B0004020202020204" pitchFamily="34" charset="0"/>
              <a:ea typeface="Aptos" panose="020B0004020202020204" pitchFamily="34" charset="0"/>
              <a:cs typeface="Aptos" panose="020B0004020202020204" pitchFamily="34" charset="0"/>
            </a:endParaRPr>
          </a:p>
          <a:p>
            <a:pPr marL="0" indent="0">
              <a:buNone/>
            </a:pPr>
            <a:r>
              <a:rPr lang="en-GB" sz="1800" b="1" dirty="0">
                <a:solidFill>
                  <a:srgbClr val="000000"/>
                </a:solidFill>
                <a:effectLst/>
                <a:latin typeface="UICTFontTextStyleBody"/>
                <a:ea typeface="Aptos" panose="020B0004020202020204" pitchFamily="34" charset="0"/>
                <a:cs typeface="Aptos" panose="020B0004020202020204" pitchFamily="34" charset="0"/>
              </a:rPr>
              <a:t>Income</a:t>
            </a:r>
            <a:r>
              <a:rPr lang="en-GB" sz="1800" dirty="0">
                <a:solidFill>
                  <a:srgbClr val="000000"/>
                </a:solidFill>
                <a:effectLst/>
                <a:latin typeface="UICTFontTextStyleBody"/>
                <a:ea typeface="Aptos" panose="020B0004020202020204" pitchFamily="34" charset="0"/>
                <a:cs typeface="Aptos" panose="020B0004020202020204" pitchFamily="34" charset="0"/>
              </a:rPr>
              <a:t>                                               	</a:t>
            </a:r>
            <a:r>
              <a:rPr lang="en-GB" sz="1800" b="1" dirty="0">
                <a:solidFill>
                  <a:srgbClr val="000000"/>
                </a:solidFill>
                <a:effectLst/>
                <a:latin typeface="UICTFontTextStyleBody"/>
                <a:ea typeface="Aptos" panose="020B0004020202020204" pitchFamily="34" charset="0"/>
                <a:cs typeface="Aptos" panose="020B0004020202020204" pitchFamily="34" charset="0"/>
              </a:rPr>
              <a:t>Expenditure</a:t>
            </a:r>
            <a:r>
              <a:rPr lang="en-GB" sz="1800" dirty="0">
                <a:solidFill>
                  <a:srgbClr val="000000"/>
                </a:solidFill>
                <a:effectLst/>
                <a:latin typeface="UICTFontTextStyleBody"/>
                <a:ea typeface="Aptos" panose="020B0004020202020204" pitchFamily="34" charset="0"/>
                <a:cs typeface="Aptos" panose="020B0004020202020204" pitchFamily="34" charset="0"/>
              </a:rPr>
              <a:t> </a:t>
            </a:r>
            <a:endParaRPr lang="en-GB" sz="1800" dirty="0">
              <a:effectLst/>
              <a:latin typeface="Aptos" panose="020B0004020202020204" pitchFamily="34" charset="0"/>
              <a:ea typeface="Aptos" panose="020B0004020202020204" pitchFamily="34" charset="0"/>
              <a:cs typeface="Aptos" panose="020B0004020202020204" pitchFamily="34" charset="0"/>
            </a:endParaRPr>
          </a:p>
          <a:p>
            <a:pPr marL="0" indent="0">
              <a:buNone/>
            </a:pPr>
            <a:r>
              <a:rPr lang="en-GB" sz="1800" dirty="0">
                <a:solidFill>
                  <a:srgbClr val="000000"/>
                </a:solidFill>
                <a:effectLst/>
                <a:latin typeface="UICTFontTextStyleBody"/>
                <a:ea typeface="Aptos" panose="020B0004020202020204" pitchFamily="34" charset="0"/>
                <a:cs typeface="Aptos" panose="020B0004020202020204" pitchFamily="34" charset="0"/>
              </a:rPr>
              <a:t>Region		£150.00                 	Delegate expenses		£100</a:t>
            </a:r>
            <a:endParaRPr lang="en-GB" sz="1800" dirty="0">
              <a:effectLst/>
              <a:latin typeface="Aptos" panose="020B0004020202020204" pitchFamily="34" charset="0"/>
              <a:ea typeface="Aptos" panose="020B0004020202020204" pitchFamily="34" charset="0"/>
              <a:cs typeface="Aptos" panose="020B0004020202020204" pitchFamily="34" charset="0"/>
            </a:endParaRPr>
          </a:p>
          <a:p>
            <a:pPr marL="0" indent="0">
              <a:buNone/>
            </a:pPr>
            <a:r>
              <a:rPr lang="en-GB" sz="1800" dirty="0">
                <a:solidFill>
                  <a:srgbClr val="000000"/>
                </a:solidFill>
                <a:effectLst/>
                <a:latin typeface="UICTFontTextStyleBody"/>
                <a:ea typeface="Aptos" panose="020B0004020202020204" pitchFamily="34" charset="0"/>
                <a:cs typeface="Aptos" panose="020B0004020202020204" pitchFamily="34" charset="0"/>
              </a:rPr>
              <a:t>Raffle              	£196.50                 	Meeting Room bookings          	£100</a:t>
            </a:r>
            <a:endParaRPr lang="en-GB" sz="1800" dirty="0">
              <a:effectLst/>
              <a:latin typeface="Aptos" panose="020B0004020202020204" pitchFamily="34" charset="0"/>
              <a:ea typeface="Aptos" panose="020B0004020202020204" pitchFamily="34" charset="0"/>
              <a:cs typeface="Aptos" panose="020B0004020202020204" pitchFamily="34" charset="0"/>
            </a:endParaRPr>
          </a:p>
          <a:p>
            <a:pPr marL="0" indent="0">
              <a:buNone/>
            </a:pPr>
            <a:r>
              <a:rPr lang="en-GB" sz="1800" dirty="0">
                <a:solidFill>
                  <a:srgbClr val="000000"/>
                </a:solidFill>
                <a:effectLst/>
                <a:latin typeface="UICTFontTextStyleBody"/>
                <a:ea typeface="Aptos" panose="020B0004020202020204" pitchFamily="34" charset="0"/>
                <a:cs typeface="Aptos" panose="020B0004020202020204" pitchFamily="34" charset="0"/>
              </a:rPr>
              <a:t>Donation  	 	£    5.00</a:t>
            </a:r>
            <a:r>
              <a:rPr lang="en-GB" sz="1800" dirty="0">
                <a:solidFill>
                  <a:srgbClr val="000000"/>
                </a:solidFill>
                <a:effectLst/>
                <a:latin typeface="Aptos" panose="020B0004020202020204" pitchFamily="34" charset="0"/>
                <a:ea typeface="Aptos" panose="020B0004020202020204" pitchFamily="34" charset="0"/>
                <a:cs typeface="Aptos" panose="020B0004020202020204" pitchFamily="34" charset="0"/>
              </a:rPr>
              <a:t> </a:t>
            </a:r>
            <a:r>
              <a:rPr lang="en-GB" sz="1800" dirty="0">
                <a:solidFill>
                  <a:srgbClr val="000000"/>
                </a:solidFill>
                <a:effectLst/>
                <a:latin typeface="UICTFontTextStyleBody"/>
                <a:ea typeface="Aptos" panose="020B0004020202020204" pitchFamily="34" charset="0"/>
                <a:cs typeface="Aptos" panose="020B0004020202020204" pitchFamily="34" charset="0"/>
              </a:rPr>
              <a:t>                      Leaflets       		£  10</a:t>
            </a:r>
            <a:endParaRPr lang="en-GB" sz="1800" dirty="0">
              <a:effectLst/>
              <a:latin typeface="Aptos" panose="020B0004020202020204" pitchFamily="34" charset="0"/>
              <a:ea typeface="Aptos" panose="020B0004020202020204" pitchFamily="34" charset="0"/>
              <a:cs typeface="Aptos" panose="020B0004020202020204" pitchFamily="34" charset="0"/>
            </a:endParaRPr>
          </a:p>
          <a:p>
            <a:pPr marL="0" indent="0">
              <a:buNone/>
            </a:pPr>
            <a:r>
              <a:rPr lang="en-GB" sz="1800" b="1" dirty="0">
                <a:solidFill>
                  <a:srgbClr val="000000"/>
                </a:solidFill>
                <a:effectLst/>
                <a:latin typeface="Aptos" panose="020B0004020202020204" pitchFamily="34" charset="0"/>
                <a:ea typeface="Aptos" panose="020B0004020202020204" pitchFamily="34" charset="0"/>
                <a:cs typeface="Aptos" panose="020B0004020202020204" pitchFamily="34" charset="0"/>
              </a:rPr>
              <a:t>Total:		</a:t>
            </a:r>
            <a:r>
              <a:rPr lang="en-GB" sz="1800" b="1" dirty="0">
                <a:solidFill>
                  <a:srgbClr val="000000"/>
                </a:solidFill>
                <a:effectLst/>
                <a:latin typeface="UICTFontTextStyleBody"/>
                <a:ea typeface="Aptos" panose="020B0004020202020204" pitchFamily="34" charset="0"/>
                <a:cs typeface="Aptos" panose="020B0004020202020204" pitchFamily="34" charset="0"/>
              </a:rPr>
              <a:t>£351.50</a:t>
            </a:r>
            <a:r>
              <a:rPr lang="en-GB" sz="1800" dirty="0">
                <a:solidFill>
                  <a:srgbClr val="000000"/>
                </a:solidFill>
                <a:effectLst/>
                <a:latin typeface="UICTFontTextStyleBody"/>
                <a:ea typeface="Aptos" panose="020B0004020202020204" pitchFamily="34" charset="0"/>
                <a:cs typeface="Aptos" panose="020B0004020202020204" pitchFamily="34" charset="0"/>
              </a:rPr>
              <a:t>                                                               	</a:t>
            </a:r>
            <a:r>
              <a:rPr lang="en-GB" sz="1800" b="1" dirty="0">
                <a:solidFill>
                  <a:srgbClr val="000000"/>
                </a:solidFill>
                <a:effectLst/>
                <a:latin typeface="UICTFontTextStyleBody"/>
                <a:ea typeface="Aptos" panose="020B0004020202020204" pitchFamily="34" charset="0"/>
                <a:cs typeface="Aptos" panose="020B0004020202020204" pitchFamily="34" charset="0"/>
              </a:rPr>
              <a:t>£210</a:t>
            </a:r>
            <a:endParaRPr lang="en-GB" sz="1800" dirty="0">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en-GB" sz="1800" dirty="0">
              <a:effectLst/>
              <a:latin typeface="Aptos" panose="020B0004020202020204" pitchFamily="34" charset="0"/>
              <a:ea typeface="Aptos" panose="020B0004020202020204" pitchFamily="34" charset="0"/>
              <a:cs typeface="Aptos" panose="020B0004020202020204" pitchFamily="34" charset="0"/>
            </a:endParaRPr>
          </a:p>
          <a:p>
            <a:pPr marL="0" indent="0">
              <a:buNone/>
            </a:pPr>
            <a:r>
              <a:rPr lang="en-GB" sz="1800" b="1" dirty="0">
                <a:solidFill>
                  <a:srgbClr val="000000"/>
                </a:solidFill>
                <a:effectLst/>
                <a:latin typeface="UICTFontTextStyleBody"/>
                <a:ea typeface="Aptos" panose="020B0004020202020204" pitchFamily="34" charset="0"/>
                <a:cs typeface="Aptos" panose="020B0004020202020204" pitchFamily="34" charset="0"/>
              </a:rPr>
              <a:t>Net funds:	£141.50</a:t>
            </a:r>
            <a:endParaRPr lang="en-GB" sz="1800" dirty="0">
              <a:effectLst/>
              <a:latin typeface="Aptos" panose="020B0004020202020204" pitchFamily="34" charset="0"/>
              <a:ea typeface="Aptos" panose="020B0004020202020204" pitchFamily="34" charset="0"/>
              <a:cs typeface="Aptos" panose="020B0004020202020204" pitchFamily="34" charset="0"/>
            </a:endParaRPr>
          </a:p>
          <a:p>
            <a:pPr marL="0" indent="0">
              <a:buNone/>
            </a:pPr>
            <a:r>
              <a:rPr lang="en-GB" sz="1800" dirty="0">
                <a:solidFill>
                  <a:srgbClr val="000000"/>
                </a:solidFill>
                <a:effectLst/>
                <a:latin typeface="Aptos" panose="020B0004020202020204" pitchFamily="34" charset="0"/>
                <a:ea typeface="Aptos" panose="020B0004020202020204" pitchFamily="34" charset="0"/>
                <a:cs typeface="Aptos" panose="020B0004020202020204" pitchFamily="34" charset="0"/>
              </a:rPr>
              <a:t> </a:t>
            </a:r>
            <a:endParaRPr lang="en-GB" sz="1800" dirty="0">
              <a:effectLst/>
              <a:latin typeface="Aptos" panose="020B0004020202020204" pitchFamily="34" charset="0"/>
              <a:ea typeface="Aptos" panose="020B0004020202020204" pitchFamily="34" charset="0"/>
              <a:cs typeface="Aptos" panose="020B0004020202020204" pitchFamily="34" charset="0"/>
            </a:endParaRPr>
          </a:p>
          <a:p>
            <a:pPr marL="0" indent="0">
              <a:buNone/>
            </a:pPr>
            <a:r>
              <a:rPr lang="en-GB" sz="1800" dirty="0">
                <a:solidFill>
                  <a:srgbClr val="000000"/>
                </a:solidFill>
                <a:effectLst/>
                <a:latin typeface="UICTFontTextStyleBody"/>
                <a:ea typeface="Aptos" panose="020B0004020202020204" pitchFamily="34" charset="0"/>
                <a:cs typeface="Aptos" panose="020B0004020202020204" pitchFamily="34" charset="0"/>
              </a:rPr>
              <a:t>Being:     	Cash  £91.50</a:t>
            </a:r>
            <a:endParaRPr lang="en-GB" sz="1800" dirty="0">
              <a:effectLst/>
              <a:latin typeface="Aptos" panose="020B0004020202020204" pitchFamily="34" charset="0"/>
              <a:ea typeface="Aptos" panose="020B0004020202020204" pitchFamily="34" charset="0"/>
              <a:cs typeface="Aptos" panose="020B0004020202020204" pitchFamily="34" charset="0"/>
            </a:endParaRPr>
          </a:p>
          <a:p>
            <a:pPr marL="0" indent="0">
              <a:buNone/>
            </a:pPr>
            <a:r>
              <a:rPr lang="en-GB" sz="1800" dirty="0">
                <a:solidFill>
                  <a:srgbClr val="000000"/>
                </a:solidFill>
                <a:effectLst/>
                <a:latin typeface="UICTFontTextStyleBody"/>
                <a:ea typeface="Aptos" panose="020B0004020202020204" pitchFamily="34" charset="0"/>
                <a:cs typeface="Aptos" panose="020B0004020202020204" pitchFamily="34" charset="0"/>
              </a:rPr>
              <a:t>                	Bank  £50.00</a:t>
            </a:r>
            <a:endParaRPr lang="en-GB" sz="1800" dirty="0">
              <a:effectLst/>
              <a:latin typeface="Aptos" panose="020B0004020202020204" pitchFamily="34" charset="0"/>
              <a:ea typeface="Aptos" panose="020B0004020202020204" pitchFamily="34" charset="0"/>
              <a:cs typeface="Aptos" panose="020B0004020202020204" pitchFamily="34" charset="0"/>
            </a:endParaRPr>
          </a:p>
          <a:p>
            <a:pPr marL="0" indent="0">
              <a:buNone/>
            </a:pPr>
            <a:r>
              <a:rPr lang="en-GB" sz="1800" dirty="0">
                <a:solidFill>
                  <a:srgbClr val="000000"/>
                </a:solidFill>
                <a:effectLst/>
                <a:latin typeface="Aptos" panose="020B0004020202020204" pitchFamily="34" charset="0"/>
                <a:ea typeface="Aptos" panose="020B0004020202020204" pitchFamily="34" charset="0"/>
                <a:cs typeface="Aptos" panose="020B0004020202020204" pitchFamily="34" charset="0"/>
              </a:rPr>
              <a:t>  </a:t>
            </a:r>
            <a:endParaRPr lang="en-GB" sz="1800" dirty="0">
              <a:effectLst/>
              <a:latin typeface="Aptos" panose="020B0004020202020204" pitchFamily="34" charset="0"/>
              <a:ea typeface="Aptos" panose="020B0004020202020204" pitchFamily="34" charset="0"/>
              <a:cs typeface="Aptos" panose="020B0004020202020204" pitchFamily="34" charset="0"/>
            </a:endParaRPr>
          </a:p>
          <a:p>
            <a:pPr marL="0" indent="0">
              <a:buNone/>
            </a:pPr>
            <a:r>
              <a:rPr lang="en-GB" sz="1800" dirty="0">
                <a:solidFill>
                  <a:srgbClr val="000000"/>
                </a:solidFill>
                <a:effectLst/>
                <a:latin typeface="UICTFontTextStyleBody"/>
                <a:ea typeface="Aptos" panose="020B0004020202020204" pitchFamily="34" charset="0"/>
                <a:cs typeface="Aptos" panose="020B0004020202020204" pitchFamily="34" charset="0"/>
              </a:rPr>
              <a:t>Treasurer:                              Auditor:                     </a:t>
            </a:r>
            <a:endParaRPr lang="en-GB" sz="1800" dirty="0">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en-GB" dirty="0"/>
          </a:p>
        </p:txBody>
      </p:sp>
    </p:spTree>
    <p:extLst>
      <p:ext uri="{BB962C8B-B14F-4D97-AF65-F5344CB8AC3E}">
        <p14:creationId xmlns:p14="http://schemas.microsoft.com/office/powerpoint/2010/main" val="3036260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12BA6-98A6-B039-07D2-10187DFA91F7}"/>
              </a:ext>
            </a:extLst>
          </p:cNvPr>
          <p:cNvSpPr>
            <a:spLocks noGrp="1"/>
          </p:cNvSpPr>
          <p:nvPr>
            <p:ph type="title"/>
          </p:nvPr>
        </p:nvSpPr>
        <p:spPr/>
        <p:txBody>
          <a:bodyPr/>
          <a:lstStyle/>
          <a:p>
            <a:r>
              <a:rPr lang="en-US" dirty="0"/>
              <a:t>As treasurers we have legal responsibilities</a:t>
            </a:r>
            <a:endParaRPr lang="en-GB" dirty="0"/>
          </a:p>
        </p:txBody>
      </p:sp>
      <p:sp>
        <p:nvSpPr>
          <p:cNvPr id="3" name="Content Placeholder 2">
            <a:extLst>
              <a:ext uri="{FF2B5EF4-FFF2-40B4-BE49-F238E27FC236}">
                <a16:creationId xmlns:a16="http://schemas.microsoft.com/office/drawing/2014/main" id="{9417125B-9237-386F-CCBE-CCD5C0CB05ED}"/>
              </a:ext>
            </a:extLst>
          </p:cNvPr>
          <p:cNvSpPr>
            <a:spLocks noGrp="1"/>
          </p:cNvSpPr>
          <p:nvPr>
            <p:ph idx="1"/>
          </p:nvPr>
        </p:nvSpPr>
        <p:spPr/>
        <p:txBody>
          <a:bodyPr/>
          <a:lstStyle/>
          <a:p>
            <a:r>
              <a:rPr lang="en-GB" dirty="0"/>
              <a:t>The finances of political parties are regulated by legislation:</a:t>
            </a:r>
          </a:p>
          <a:p>
            <a:pPr lvl="1"/>
            <a:r>
              <a:rPr lang="en-GB" dirty="0"/>
              <a:t>Political Parties, Elections and Referendums Act 2000 (PPERA)</a:t>
            </a:r>
          </a:p>
          <a:p>
            <a:r>
              <a:rPr lang="en-GB" dirty="0"/>
              <a:t>Purpose of regulation is to:</a:t>
            </a:r>
          </a:p>
          <a:p>
            <a:pPr lvl="1"/>
            <a:r>
              <a:rPr lang="en-GB" dirty="0"/>
              <a:t>Establish a framework to provide transparency around funding and spending of political parties</a:t>
            </a:r>
          </a:p>
          <a:p>
            <a:r>
              <a:rPr lang="en-GB" dirty="0"/>
              <a:t>Close scrutiny by the regulator but also by the media and our political opponents, so it is important to understand and comply with the rules</a:t>
            </a:r>
          </a:p>
          <a:p>
            <a:r>
              <a:rPr lang="en-GB" dirty="0"/>
              <a:t>We are also bound by other laws to manage the funds entrusted to us appropriately and responsibly.</a:t>
            </a:r>
          </a:p>
        </p:txBody>
      </p:sp>
    </p:spTree>
    <p:extLst>
      <p:ext uri="{BB962C8B-B14F-4D97-AF65-F5344CB8AC3E}">
        <p14:creationId xmlns:p14="http://schemas.microsoft.com/office/powerpoint/2010/main" val="32427651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7EC44-3E3F-D114-7877-295049A13EF9}"/>
              </a:ext>
            </a:extLst>
          </p:cNvPr>
          <p:cNvSpPr>
            <a:spLocks noGrp="1"/>
          </p:cNvSpPr>
          <p:nvPr>
            <p:ph type="title"/>
          </p:nvPr>
        </p:nvSpPr>
        <p:spPr/>
        <p:txBody>
          <a:bodyPr/>
          <a:lstStyle/>
          <a:p>
            <a:r>
              <a:rPr lang="en-US" dirty="0"/>
              <a:t>For Party Council…</a:t>
            </a:r>
            <a:endParaRPr lang="en-GB" dirty="0"/>
          </a:p>
        </p:txBody>
      </p:sp>
      <p:sp>
        <p:nvSpPr>
          <p:cNvPr id="3" name="Content Placeholder 2">
            <a:extLst>
              <a:ext uri="{FF2B5EF4-FFF2-40B4-BE49-F238E27FC236}">
                <a16:creationId xmlns:a16="http://schemas.microsoft.com/office/drawing/2014/main" id="{B75D2B70-62F2-1085-3BCA-67ACC6381DF3}"/>
              </a:ext>
            </a:extLst>
          </p:cNvPr>
          <p:cNvSpPr>
            <a:spLocks noGrp="1"/>
          </p:cNvSpPr>
          <p:nvPr>
            <p:ph idx="1"/>
          </p:nvPr>
        </p:nvSpPr>
        <p:spPr/>
        <p:txBody>
          <a:bodyPr/>
          <a:lstStyle/>
          <a:p>
            <a:r>
              <a:rPr lang="en-GB" sz="24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If you are in a Co-op </a:t>
            </a:r>
            <a:r>
              <a:rPr lang="en-GB" sz="2400" dirty="0">
                <a:solidFill>
                  <a:srgbClr val="000000"/>
                </a:solidFill>
                <a:latin typeface="Aptos" panose="020B0004020202020204" pitchFamily="34" charset="0"/>
                <a:ea typeface="Times New Roman" panose="02020603050405020304" pitchFamily="18" charset="0"/>
                <a:cs typeface="Aptos" panose="020B0004020202020204" pitchFamily="34" charset="0"/>
              </a:rPr>
              <a:t>G</a:t>
            </a:r>
            <a:r>
              <a:rPr lang="en-GB" sz="24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roup area – grant is paid to Head Office and we pass it on in May. Later in year we also pay a £2 per member grant as well. More members = more grant. </a:t>
            </a:r>
            <a:endParaRPr lang="en-GB" sz="2400" dirty="0">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en-GB" sz="1800" dirty="0">
              <a:effectLst/>
              <a:latin typeface="Aptos" panose="020B0004020202020204" pitchFamily="34" charset="0"/>
              <a:ea typeface="Aptos" panose="020B0004020202020204" pitchFamily="34" charset="0"/>
              <a:cs typeface="Aptos" panose="020B0004020202020204" pitchFamily="34" charset="0"/>
            </a:endParaRPr>
          </a:p>
          <a:p>
            <a:r>
              <a:rPr lang="en-GB" sz="24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Grant letters outlining these amounts and deductions come at the start of the year to help with budgeting. </a:t>
            </a:r>
            <a:endParaRPr lang="en-GB" sz="2400" dirty="0">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en-GB" sz="2400" dirty="0">
              <a:effectLst/>
              <a:latin typeface="Aptos" panose="020B0004020202020204" pitchFamily="34" charset="0"/>
              <a:ea typeface="Aptos" panose="020B0004020202020204" pitchFamily="34" charset="0"/>
              <a:cs typeface="Aptos" panose="020B0004020202020204" pitchFamily="34" charset="0"/>
            </a:endParaRPr>
          </a:p>
          <a:p>
            <a:r>
              <a:rPr lang="en-GB" sz="24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Areas that get their money directly from independent societies must pay the administrative bill to Head Office and declare the money they have received - unless they have an arrangement for Head Office to process it. </a:t>
            </a:r>
            <a:endParaRPr lang="en-GB" sz="2400" dirty="0">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en-GB" dirty="0"/>
          </a:p>
        </p:txBody>
      </p:sp>
    </p:spTree>
    <p:extLst>
      <p:ext uri="{BB962C8B-B14F-4D97-AF65-F5344CB8AC3E}">
        <p14:creationId xmlns:p14="http://schemas.microsoft.com/office/powerpoint/2010/main" val="15762103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F2D30-3292-98F2-32A1-75C147980A41}"/>
              </a:ext>
            </a:extLst>
          </p:cNvPr>
          <p:cNvSpPr>
            <a:spLocks noGrp="1"/>
          </p:cNvSpPr>
          <p:nvPr>
            <p:ph type="title"/>
          </p:nvPr>
        </p:nvSpPr>
        <p:spPr/>
        <p:txBody>
          <a:bodyPr/>
          <a:lstStyle/>
          <a:p>
            <a:r>
              <a:rPr lang="en-US" dirty="0"/>
              <a:t>Any Questions?</a:t>
            </a:r>
            <a:endParaRPr lang="en-GB" dirty="0"/>
          </a:p>
        </p:txBody>
      </p:sp>
      <p:sp>
        <p:nvSpPr>
          <p:cNvPr id="7" name="Content Placeholder 6">
            <a:extLst>
              <a:ext uri="{FF2B5EF4-FFF2-40B4-BE49-F238E27FC236}">
                <a16:creationId xmlns:a16="http://schemas.microsoft.com/office/drawing/2014/main" id="{210CC6FC-6238-7D3B-1229-A0DF118B6B04}"/>
              </a:ext>
            </a:extLst>
          </p:cNvPr>
          <p:cNvSpPr>
            <a:spLocks noGrp="1"/>
          </p:cNvSpPr>
          <p:nvPr>
            <p:ph idx="1"/>
          </p:nvPr>
        </p:nvSpPr>
        <p:spPr/>
        <p:txBody>
          <a:bodyPr/>
          <a:lstStyle/>
          <a:p>
            <a:pPr marL="0" indent="0">
              <a:buNone/>
            </a:pPr>
            <a:endParaRPr lang="en-US"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r>
              <a:rPr lang="en-GB" dirty="0"/>
              <a:t>Or if you think of anything later…</a:t>
            </a:r>
          </a:p>
          <a:p>
            <a:pPr marL="0" indent="0">
              <a:buNone/>
            </a:pPr>
            <a:r>
              <a:rPr lang="en-US" dirty="0"/>
              <a:t>John Cook: </a:t>
            </a:r>
            <a:r>
              <a:rPr lang="en-US" dirty="0">
                <a:hlinkClick r:id="rId2"/>
              </a:rPr>
              <a:t>j.cook@party.coop</a:t>
            </a:r>
            <a:endParaRPr lang="en-US" dirty="0"/>
          </a:p>
          <a:p>
            <a:pPr marL="0" indent="0">
              <a:buNone/>
            </a:pPr>
            <a:r>
              <a:rPr lang="en-US" dirty="0"/>
              <a:t>Emma Hoddinott: </a:t>
            </a:r>
            <a:r>
              <a:rPr lang="en-US" dirty="0">
                <a:hlinkClick r:id="rId3"/>
              </a:rPr>
              <a:t>e.hoddinott@party.coop</a:t>
            </a:r>
            <a:endParaRPr lang="en-US" dirty="0"/>
          </a:p>
          <a:p>
            <a:pPr marL="0" indent="0">
              <a:buNone/>
            </a:pPr>
            <a:endParaRPr lang="en-GB" dirty="0"/>
          </a:p>
        </p:txBody>
      </p:sp>
    </p:spTree>
    <p:extLst>
      <p:ext uri="{BB962C8B-B14F-4D97-AF65-F5344CB8AC3E}">
        <p14:creationId xmlns:p14="http://schemas.microsoft.com/office/powerpoint/2010/main" val="39542104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756EF29C-E04C-5552-09F5-230F05FCB204}"/>
              </a:ext>
            </a:extLst>
          </p:cNvPr>
          <p:cNvPicPr>
            <a:picLocks noChangeAspect="1"/>
          </p:cNvPicPr>
          <p:nvPr/>
        </p:nvPicPr>
        <p:blipFill>
          <a:blip r:embed="rId2"/>
          <a:stretch>
            <a:fillRect/>
          </a:stretch>
        </p:blipFill>
        <p:spPr>
          <a:xfrm>
            <a:off x="2225122" y="1825625"/>
            <a:ext cx="7741755" cy="4351338"/>
          </a:xfrm>
          <a:prstGeom prst="rect">
            <a:avLst/>
          </a:prstGeom>
        </p:spPr>
      </p:pic>
    </p:spTree>
    <p:extLst>
      <p:ext uri="{BB962C8B-B14F-4D97-AF65-F5344CB8AC3E}">
        <p14:creationId xmlns:p14="http://schemas.microsoft.com/office/powerpoint/2010/main" val="3327712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B40C8-DE9B-5957-5CAC-A7448C8BE7C7}"/>
              </a:ext>
            </a:extLst>
          </p:cNvPr>
          <p:cNvSpPr>
            <a:spLocks noGrp="1"/>
          </p:cNvSpPr>
          <p:nvPr>
            <p:ph type="title"/>
          </p:nvPr>
        </p:nvSpPr>
        <p:spPr/>
        <p:txBody>
          <a:bodyPr/>
          <a:lstStyle/>
          <a:p>
            <a:r>
              <a:rPr lang="en-US" dirty="0"/>
              <a:t>Electoral Commission</a:t>
            </a:r>
            <a:endParaRPr lang="en-GB" dirty="0"/>
          </a:p>
        </p:txBody>
      </p:sp>
      <p:sp>
        <p:nvSpPr>
          <p:cNvPr id="4" name="TextBox 3">
            <a:extLst>
              <a:ext uri="{FF2B5EF4-FFF2-40B4-BE49-F238E27FC236}">
                <a16:creationId xmlns:a16="http://schemas.microsoft.com/office/drawing/2014/main" id="{D2AD7506-B90F-34E0-A668-233781E20CB5}"/>
              </a:ext>
            </a:extLst>
          </p:cNvPr>
          <p:cNvSpPr txBox="1"/>
          <p:nvPr/>
        </p:nvSpPr>
        <p:spPr>
          <a:xfrm>
            <a:off x="953310" y="1720840"/>
            <a:ext cx="10087583" cy="4832092"/>
          </a:xfrm>
          <a:prstGeom prst="rect">
            <a:avLst/>
          </a:prstGeom>
          <a:noFill/>
        </p:spPr>
        <p:txBody>
          <a:bodyPr wrap="square">
            <a:spAutoFit/>
          </a:bodyPr>
          <a:lstStyle/>
          <a:p>
            <a:r>
              <a:rPr lang="en-GB" sz="2800" dirty="0"/>
              <a:t>The Electoral Commission is the regulator of political parties in the UK. Established by PPERA in 2000</a:t>
            </a:r>
          </a:p>
          <a:p>
            <a:r>
              <a:rPr lang="en-GB" sz="2800" dirty="0"/>
              <a:t>Maintains a public register of:</a:t>
            </a:r>
          </a:p>
          <a:p>
            <a:pPr lvl="1"/>
            <a:r>
              <a:rPr lang="en-GB" sz="2800" dirty="0"/>
              <a:t>Political parties</a:t>
            </a:r>
          </a:p>
          <a:p>
            <a:pPr lvl="1"/>
            <a:r>
              <a:rPr lang="en-GB" sz="2800" dirty="0"/>
              <a:t>Donations and loans to political parties</a:t>
            </a:r>
          </a:p>
          <a:p>
            <a:pPr lvl="1"/>
            <a:r>
              <a:rPr lang="en-GB" sz="2800" dirty="0"/>
              <a:t>Annual accounts</a:t>
            </a:r>
          </a:p>
          <a:p>
            <a:pPr lvl="1"/>
            <a:r>
              <a:rPr lang="en-GB" sz="2800" dirty="0"/>
              <a:t>Party campaign expenditure for elections to the UK Parliament, devolved legislatures, EU Parliament and referendums</a:t>
            </a:r>
          </a:p>
          <a:p>
            <a:r>
              <a:rPr lang="en-GB" sz="2800" dirty="0"/>
              <a:t>The Commission has enforcement powers to investigate breaches, impose financial sanctions or refer cases to the police</a:t>
            </a:r>
          </a:p>
        </p:txBody>
      </p:sp>
    </p:spTree>
    <p:extLst>
      <p:ext uri="{BB962C8B-B14F-4D97-AF65-F5344CB8AC3E}">
        <p14:creationId xmlns:p14="http://schemas.microsoft.com/office/powerpoint/2010/main" val="589377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90538-825F-87FC-37AE-2AB5CFB3504E}"/>
              </a:ext>
            </a:extLst>
          </p:cNvPr>
          <p:cNvSpPr>
            <a:spLocks noGrp="1"/>
          </p:cNvSpPr>
          <p:nvPr>
            <p:ph type="title"/>
          </p:nvPr>
        </p:nvSpPr>
        <p:spPr/>
        <p:txBody>
          <a:bodyPr/>
          <a:lstStyle/>
          <a:p>
            <a:r>
              <a:rPr lang="en-US" dirty="0"/>
              <a:t>Co-op Party Financial Structure</a:t>
            </a:r>
            <a:endParaRPr lang="en-GB" dirty="0"/>
          </a:p>
        </p:txBody>
      </p:sp>
      <p:sp>
        <p:nvSpPr>
          <p:cNvPr id="3" name="Content Placeholder 2">
            <a:extLst>
              <a:ext uri="{FF2B5EF4-FFF2-40B4-BE49-F238E27FC236}">
                <a16:creationId xmlns:a16="http://schemas.microsoft.com/office/drawing/2014/main" id="{05BBA8F8-1BCF-1D8B-1113-FA9D65701FBF}"/>
              </a:ext>
            </a:extLst>
          </p:cNvPr>
          <p:cNvSpPr>
            <a:spLocks noGrp="1"/>
          </p:cNvSpPr>
          <p:nvPr>
            <p:ph idx="1"/>
          </p:nvPr>
        </p:nvSpPr>
        <p:spPr/>
        <p:txBody>
          <a:bodyPr/>
          <a:lstStyle/>
          <a:p>
            <a:pPr marL="0" indent="0">
              <a:buNone/>
            </a:pPr>
            <a:r>
              <a:rPr lang="en-GB" dirty="0"/>
              <a:t>Central organisation</a:t>
            </a:r>
          </a:p>
          <a:p>
            <a:pPr lvl="1"/>
            <a:r>
              <a:rPr lang="en-GB" dirty="0"/>
              <a:t>Head office</a:t>
            </a:r>
          </a:p>
          <a:p>
            <a:pPr marL="0" indent="0">
              <a:buNone/>
            </a:pPr>
            <a:r>
              <a:rPr lang="en-GB" dirty="0"/>
              <a:t>Accounting units</a:t>
            </a:r>
          </a:p>
          <a:p>
            <a:pPr lvl="1"/>
            <a:r>
              <a:rPr lang="en-GB" dirty="0"/>
              <a:t>Party Councils</a:t>
            </a:r>
          </a:p>
          <a:p>
            <a:pPr marL="0" indent="0">
              <a:buNone/>
            </a:pPr>
            <a:r>
              <a:rPr lang="en-GB" dirty="0"/>
              <a:t>Co-op Party branches  are </a:t>
            </a:r>
            <a:r>
              <a:rPr lang="en-GB" u="sng" dirty="0"/>
              <a:t>not</a:t>
            </a:r>
            <a:r>
              <a:rPr lang="en-GB" dirty="0"/>
              <a:t> accounting units – they are not constitutionally separate to the Party Council.</a:t>
            </a:r>
          </a:p>
          <a:p>
            <a:pPr marL="0" indent="0">
              <a:buNone/>
            </a:pPr>
            <a:r>
              <a:rPr lang="en-GB" sz="2400" dirty="0"/>
              <a:t>Branches should provide a copy of their accounts to the Party Council Treasurer, and it’s worth the Party Council keeping record of Branch bank accounts.  It is very unlikely a branch would ever have the receive or pay anything which would be reportable to the Electoral Commission.</a:t>
            </a:r>
          </a:p>
          <a:p>
            <a:endParaRPr lang="en-GB" dirty="0"/>
          </a:p>
        </p:txBody>
      </p:sp>
    </p:spTree>
    <p:extLst>
      <p:ext uri="{BB962C8B-B14F-4D97-AF65-F5344CB8AC3E}">
        <p14:creationId xmlns:p14="http://schemas.microsoft.com/office/powerpoint/2010/main" val="3026989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CE340-EF5A-5658-7C23-D15E71FFE8E1}"/>
              </a:ext>
            </a:extLst>
          </p:cNvPr>
          <p:cNvSpPr>
            <a:spLocks noGrp="1"/>
          </p:cNvSpPr>
          <p:nvPr>
            <p:ph type="title"/>
          </p:nvPr>
        </p:nvSpPr>
        <p:spPr/>
        <p:txBody>
          <a:bodyPr/>
          <a:lstStyle/>
          <a:p>
            <a:r>
              <a:rPr lang="en-US" dirty="0"/>
              <a:t>Role of Party Council Treasurer</a:t>
            </a:r>
            <a:endParaRPr lang="en-GB" dirty="0"/>
          </a:p>
        </p:txBody>
      </p:sp>
      <p:sp>
        <p:nvSpPr>
          <p:cNvPr id="3" name="Content Placeholder 2">
            <a:extLst>
              <a:ext uri="{FF2B5EF4-FFF2-40B4-BE49-F238E27FC236}">
                <a16:creationId xmlns:a16="http://schemas.microsoft.com/office/drawing/2014/main" id="{23EB446D-9D72-DB48-F4A3-3BD55D3D6652}"/>
              </a:ext>
            </a:extLst>
          </p:cNvPr>
          <p:cNvSpPr>
            <a:spLocks noGrp="1"/>
          </p:cNvSpPr>
          <p:nvPr>
            <p:ph idx="1"/>
          </p:nvPr>
        </p:nvSpPr>
        <p:spPr/>
        <p:txBody>
          <a:bodyPr/>
          <a:lstStyle/>
          <a:p>
            <a:pPr marL="0" indent="0">
              <a:buNone/>
            </a:pPr>
            <a:r>
              <a:rPr lang="en-GB" dirty="0"/>
              <a:t>Accounting unit treasurers are essential in helping the party comply with party funding law</a:t>
            </a:r>
          </a:p>
          <a:p>
            <a:pPr marL="0" indent="0">
              <a:buNone/>
            </a:pPr>
            <a:r>
              <a:rPr lang="en-GB" dirty="0"/>
              <a:t>Each Party Council has two statutory officers:</a:t>
            </a:r>
          </a:p>
          <a:p>
            <a:pPr lvl="1"/>
            <a:r>
              <a:rPr lang="en-GB" dirty="0"/>
              <a:t>Registered treasurer</a:t>
            </a:r>
          </a:p>
          <a:p>
            <a:pPr lvl="1"/>
            <a:r>
              <a:rPr lang="en-GB" dirty="0"/>
              <a:t>Deputy registered treasurer (automatically Party Council chair)</a:t>
            </a:r>
          </a:p>
          <a:p>
            <a:r>
              <a:rPr lang="en-GB" dirty="0"/>
              <a:t>Names appear on Electoral Commission register – must inform the Co-op Party of any changes. Home addresses are not disclosed – always Party Head Office address</a:t>
            </a:r>
          </a:p>
          <a:p>
            <a:endParaRPr lang="en-GB" dirty="0"/>
          </a:p>
        </p:txBody>
      </p:sp>
    </p:spTree>
    <p:extLst>
      <p:ext uri="{BB962C8B-B14F-4D97-AF65-F5344CB8AC3E}">
        <p14:creationId xmlns:p14="http://schemas.microsoft.com/office/powerpoint/2010/main" val="1439354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ECD95-F17F-C183-B41F-92D113421A69}"/>
              </a:ext>
            </a:extLst>
          </p:cNvPr>
          <p:cNvSpPr>
            <a:spLocks noGrp="1"/>
          </p:cNvSpPr>
          <p:nvPr>
            <p:ph type="title"/>
          </p:nvPr>
        </p:nvSpPr>
        <p:spPr/>
        <p:txBody>
          <a:bodyPr/>
          <a:lstStyle/>
          <a:p>
            <a:r>
              <a:rPr lang="en-US" dirty="0"/>
              <a:t>What does the Treasurer do?</a:t>
            </a:r>
            <a:endParaRPr lang="en-GB" dirty="0"/>
          </a:p>
        </p:txBody>
      </p:sp>
      <p:sp>
        <p:nvSpPr>
          <p:cNvPr id="3" name="Content Placeholder 2">
            <a:extLst>
              <a:ext uri="{FF2B5EF4-FFF2-40B4-BE49-F238E27FC236}">
                <a16:creationId xmlns:a16="http://schemas.microsoft.com/office/drawing/2014/main" id="{C7748F26-6FEE-1B8B-9B83-93C5886695A7}"/>
              </a:ext>
            </a:extLst>
          </p:cNvPr>
          <p:cNvSpPr>
            <a:spLocks noGrp="1"/>
          </p:cNvSpPr>
          <p:nvPr>
            <p:ph idx="1"/>
          </p:nvPr>
        </p:nvSpPr>
        <p:spPr/>
        <p:txBody>
          <a:bodyPr/>
          <a:lstStyle/>
          <a:p>
            <a:r>
              <a:rPr lang="en-GB" dirty="0"/>
              <a:t>Maintains accounting records</a:t>
            </a:r>
          </a:p>
          <a:p>
            <a:pPr lvl="1"/>
            <a:r>
              <a:rPr lang="en-GB" dirty="0"/>
              <a:t>Must be good enough to show the financial position of the Branch/Party Council with reasonable accuracy at any time during financial year</a:t>
            </a:r>
          </a:p>
          <a:p>
            <a:pPr lvl="1"/>
            <a:r>
              <a:rPr lang="en-GB" dirty="0"/>
              <a:t>Financial year runs 1 Jan – 31 December – not AGM to AGM</a:t>
            </a:r>
          </a:p>
          <a:p>
            <a:r>
              <a:rPr lang="en-GB" dirty="0"/>
              <a:t>Produces an annual statement of accounts</a:t>
            </a:r>
          </a:p>
          <a:p>
            <a:r>
              <a:rPr lang="en-GB" dirty="0"/>
              <a:t>Identifies and reports donations and loans to HQ</a:t>
            </a:r>
          </a:p>
          <a:p>
            <a:r>
              <a:rPr lang="en-GB" dirty="0"/>
              <a:t>If in doubt seeks advice from their Regional Organiser or from Emma Hoddinott</a:t>
            </a:r>
          </a:p>
          <a:p>
            <a:endParaRPr lang="en-GB" dirty="0"/>
          </a:p>
        </p:txBody>
      </p:sp>
    </p:spTree>
    <p:extLst>
      <p:ext uri="{BB962C8B-B14F-4D97-AF65-F5344CB8AC3E}">
        <p14:creationId xmlns:p14="http://schemas.microsoft.com/office/powerpoint/2010/main" val="3509222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6A01C-F116-7B5D-503C-BE4BE93298EB}"/>
              </a:ext>
            </a:extLst>
          </p:cNvPr>
          <p:cNvSpPr>
            <a:spLocks noGrp="1"/>
          </p:cNvSpPr>
          <p:nvPr>
            <p:ph type="title"/>
          </p:nvPr>
        </p:nvSpPr>
        <p:spPr/>
        <p:txBody>
          <a:bodyPr/>
          <a:lstStyle/>
          <a:p>
            <a:r>
              <a:rPr lang="en-US" dirty="0"/>
              <a:t>Annual Accounts</a:t>
            </a:r>
            <a:endParaRPr lang="en-GB" dirty="0"/>
          </a:p>
        </p:txBody>
      </p:sp>
      <p:sp>
        <p:nvSpPr>
          <p:cNvPr id="3" name="Content Placeholder 2">
            <a:extLst>
              <a:ext uri="{FF2B5EF4-FFF2-40B4-BE49-F238E27FC236}">
                <a16:creationId xmlns:a16="http://schemas.microsoft.com/office/drawing/2014/main" id="{3E45A551-0EE3-BFD1-8153-469FF83060AC}"/>
              </a:ext>
            </a:extLst>
          </p:cNvPr>
          <p:cNvSpPr>
            <a:spLocks noGrp="1"/>
          </p:cNvSpPr>
          <p:nvPr>
            <p:ph idx="1"/>
          </p:nvPr>
        </p:nvSpPr>
        <p:spPr/>
        <p:txBody>
          <a:bodyPr/>
          <a:lstStyle/>
          <a:p>
            <a:pPr marL="0" indent="0">
              <a:buNone/>
            </a:pPr>
            <a:r>
              <a:rPr lang="en-GB" dirty="0"/>
              <a:t>An annual statement of accounts must be prepared by the Party Council treasurer and submitted to HQ</a:t>
            </a:r>
          </a:p>
          <a:p>
            <a:pPr lvl="1"/>
            <a:r>
              <a:rPr lang="en-GB" dirty="0"/>
              <a:t>By 31</a:t>
            </a:r>
            <a:r>
              <a:rPr lang="en-GB" baseline="30000" dirty="0"/>
              <a:t>st</a:t>
            </a:r>
            <a:r>
              <a:rPr lang="en-GB" dirty="0"/>
              <a:t> March for the previous financial year. So 2024 statement of accounts must be submitted by 31</a:t>
            </a:r>
            <a:r>
              <a:rPr lang="en-GB" baseline="30000" dirty="0"/>
              <a:t>st</a:t>
            </a:r>
            <a:r>
              <a:rPr lang="en-GB" dirty="0"/>
              <a:t> March 2025</a:t>
            </a:r>
          </a:p>
          <a:p>
            <a:pPr lvl="1"/>
            <a:r>
              <a:rPr lang="en-GB" dirty="0"/>
              <a:t>Audited by elected auditors</a:t>
            </a:r>
          </a:p>
          <a:p>
            <a:pPr lvl="1"/>
            <a:r>
              <a:rPr lang="en-GB" dirty="0"/>
              <a:t>Approved by the Party Council</a:t>
            </a:r>
          </a:p>
          <a:p>
            <a:pPr lvl="1"/>
            <a:r>
              <a:rPr lang="en-GB" dirty="0"/>
              <a:t>Does not need to be approved by AGM, but should be presented to AGM as part of annual report</a:t>
            </a:r>
          </a:p>
          <a:p>
            <a:pPr lvl="1"/>
            <a:r>
              <a:rPr lang="en-GB" dirty="0"/>
              <a:t>Branches likewise prepare accounts on the same basis and provide copy to the Party Council Treasurer</a:t>
            </a:r>
          </a:p>
          <a:p>
            <a:endParaRPr lang="en-GB" dirty="0"/>
          </a:p>
        </p:txBody>
      </p:sp>
    </p:spTree>
    <p:extLst>
      <p:ext uri="{BB962C8B-B14F-4D97-AF65-F5344CB8AC3E}">
        <p14:creationId xmlns:p14="http://schemas.microsoft.com/office/powerpoint/2010/main" val="726656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A292E-DC94-D54D-1B17-9322AE8DF247}"/>
              </a:ext>
            </a:extLst>
          </p:cNvPr>
          <p:cNvSpPr>
            <a:spLocks noGrp="1"/>
          </p:cNvSpPr>
          <p:nvPr>
            <p:ph type="title"/>
          </p:nvPr>
        </p:nvSpPr>
        <p:spPr/>
        <p:txBody>
          <a:bodyPr/>
          <a:lstStyle/>
          <a:p>
            <a:r>
              <a:rPr lang="en-US" dirty="0"/>
              <a:t>Format of Annual Accounts</a:t>
            </a:r>
            <a:endParaRPr lang="en-GB" dirty="0"/>
          </a:p>
        </p:txBody>
      </p:sp>
      <p:sp>
        <p:nvSpPr>
          <p:cNvPr id="3" name="Content Placeholder 2">
            <a:extLst>
              <a:ext uri="{FF2B5EF4-FFF2-40B4-BE49-F238E27FC236}">
                <a16:creationId xmlns:a16="http://schemas.microsoft.com/office/drawing/2014/main" id="{915AD1F4-6758-8F03-832B-A9387FF999EF}"/>
              </a:ext>
            </a:extLst>
          </p:cNvPr>
          <p:cNvSpPr>
            <a:spLocks noGrp="1"/>
          </p:cNvSpPr>
          <p:nvPr>
            <p:ph idx="1"/>
          </p:nvPr>
        </p:nvSpPr>
        <p:spPr/>
        <p:txBody>
          <a:bodyPr/>
          <a:lstStyle/>
          <a:p>
            <a:r>
              <a:rPr lang="en-GB" sz="2800" dirty="0"/>
              <a:t>Income and expenditure and statement of assets </a:t>
            </a:r>
          </a:p>
          <a:p>
            <a:r>
              <a:rPr lang="en-GB" sz="2800" dirty="0"/>
              <a:t>Cash accounts for income and expenditure of £100,000 or less</a:t>
            </a:r>
          </a:p>
          <a:p>
            <a:r>
              <a:rPr lang="en-GB" sz="2800" dirty="0"/>
              <a:t>Accruals accounts for income and expenditure of more than £100,000 – but this is a lot of money and won’t affect Party Councils</a:t>
            </a:r>
          </a:p>
          <a:p>
            <a:r>
              <a:rPr lang="en-GB" sz="2800" dirty="0"/>
              <a:t>Accounts should give a clear indication of where money came from and how it was spent</a:t>
            </a:r>
          </a:p>
          <a:p>
            <a:pPr marL="0" indent="0">
              <a:buNone/>
            </a:pPr>
            <a:endParaRPr lang="en-GB" dirty="0"/>
          </a:p>
        </p:txBody>
      </p:sp>
    </p:spTree>
    <p:extLst>
      <p:ext uri="{BB962C8B-B14F-4D97-AF65-F5344CB8AC3E}">
        <p14:creationId xmlns:p14="http://schemas.microsoft.com/office/powerpoint/2010/main" val="73031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23EE1-6356-016B-179F-00C60BE3955C}"/>
              </a:ext>
            </a:extLst>
          </p:cNvPr>
          <p:cNvSpPr>
            <a:spLocks noGrp="1"/>
          </p:cNvSpPr>
          <p:nvPr>
            <p:ph type="title"/>
          </p:nvPr>
        </p:nvSpPr>
        <p:spPr/>
        <p:txBody>
          <a:bodyPr/>
          <a:lstStyle/>
          <a:p>
            <a:r>
              <a:rPr lang="en-US" dirty="0"/>
              <a:t>Annual Accounts may need to be sent to Electoral Commission</a:t>
            </a:r>
            <a:endParaRPr lang="en-GB" dirty="0"/>
          </a:p>
        </p:txBody>
      </p:sp>
      <p:sp>
        <p:nvSpPr>
          <p:cNvPr id="3" name="Content Placeholder 2">
            <a:extLst>
              <a:ext uri="{FF2B5EF4-FFF2-40B4-BE49-F238E27FC236}">
                <a16:creationId xmlns:a16="http://schemas.microsoft.com/office/drawing/2014/main" id="{0FE0B39E-BDD7-74BB-544C-0B77268F1BB9}"/>
              </a:ext>
            </a:extLst>
          </p:cNvPr>
          <p:cNvSpPr>
            <a:spLocks noGrp="1"/>
          </p:cNvSpPr>
          <p:nvPr>
            <p:ph idx="1"/>
          </p:nvPr>
        </p:nvSpPr>
        <p:spPr/>
        <p:txBody>
          <a:bodyPr/>
          <a:lstStyle/>
          <a:p>
            <a:r>
              <a:rPr lang="en-GB" dirty="0"/>
              <a:t>If annual income </a:t>
            </a:r>
            <a:r>
              <a:rPr lang="en-GB" u="sng" dirty="0"/>
              <a:t>or</a:t>
            </a:r>
            <a:r>
              <a:rPr lang="en-GB" dirty="0"/>
              <a:t> expenditure exceeds £25,000, the Party Council treasurer </a:t>
            </a:r>
            <a:r>
              <a:rPr lang="en-GB" u="sng" dirty="0"/>
              <a:t>must</a:t>
            </a:r>
            <a:r>
              <a:rPr lang="en-GB" dirty="0"/>
              <a:t> submit the accounts to the Electoral Commission</a:t>
            </a:r>
          </a:p>
          <a:p>
            <a:r>
              <a:rPr lang="en-GB" dirty="0"/>
              <a:t>Deadline is 30</a:t>
            </a:r>
            <a:r>
              <a:rPr lang="en-GB" baseline="30000" dirty="0"/>
              <a:t>th</a:t>
            </a:r>
            <a:r>
              <a:rPr lang="en-GB" dirty="0"/>
              <a:t> April – so 2024 annual accounts must be submitted no later than 30</a:t>
            </a:r>
            <a:r>
              <a:rPr lang="en-GB" baseline="30000" dirty="0"/>
              <a:t>th</a:t>
            </a:r>
            <a:r>
              <a:rPr lang="en-GB" dirty="0"/>
              <a:t> April 2025</a:t>
            </a:r>
          </a:p>
          <a:p>
            <a:r>
              <a:rPr lang="en-GB" dirty="0"/>
              <a:t>The Commission will fine parties that miss the deadline</a:t>
            </a:r>
          </a:p>
          <a:p>
            <a:r>
              <a:rPr lang="en-GB" dirty="0"/>
              <a:t>Accounts are published on the Commission’s register</a:t>
            </a:r>
          </a:p>
          <a:p>
            <a:r>
              <a:rPr lang="en-GB" dirty="0"/>
              <a:t>A copy must be sent to HQ – however low the income/expenditure</a:t>
            </a:r>
          </a:p>
          <a:p>
            <a:endParaRPr lang="en-GB" dirty="0"/>
          </a:p>
        </p:txBody>
      </p:sp>
    </p:spTree>
    <p:extLst>
      <p:ext uri="{BB962C8B-B14F-4D97-AF65-F5344CB8AC3E}">
        <p14:creationId xmlns:p14="http://schemas.microsoft.com/office/powerpoint/2010/main" val="2438340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62426FC93921C47ACDD6D33B41390A4" ma:contentTypeVersion="13" ma:contentTypeDescription="Create a new document." ma:contentTypeScope="" ma:versionID="1cb6d70af14b4af44d1bb21c50390787">
  <xsd:schema xmlns:xsd="http://www.w3.org/2001/XMLSchema" xmlns:xs="http://www.w3.org/2001/XMLSchema" xmlns:p="http://schemas.microsoft.com/office/2006/metadata/properties" xmlns:ns3="fb42ca5e-c231-4e3c-b004-66433eb9781c" xmlns:ns4="021018cb-7289-4ebe-b0d7-479bd87adac5" targetNamespace="http://schemas.microsoft.com/office/2006/metadata/properties" ma:root="true" ma:fieldsID="6d8c83bab7c8cc97b4113d2ffa262b6c" ns3:_="" ns4:_="">
    <xsd:import namespace="fb42ca5e-c231-4e3c-b004-66433eb9781c"/>
    <xsd:import namespace="021018cb-7289-4ebe-b0d7-479bd87adac5"/>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bjectDetectorVersions" minOccurs="0"/>
                <xsd:element ref="ns3:MediaServiceSearchPropertie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42ca5e-c231-4e3c-b004-66433eb9781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_activity" ma:index="20"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21018cb-7289-4ebe-b0d7-479bd87adac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fb42ca5e-c231-4e3c-b004-66433eb9781c" xsi:nil="true"/>
  </documentManagement>
</p:properties>
</file>

<file path=customXml/itemProps1.xml><?xml version="1.0" encoding="utf-8"?>
<ds:datastoreItem xmlns:ds="http://schemas.openxmlformats.org/officeDocument/2006/customXml" ds:itemID="{A01F0249-2D5C-4805-8A81-CB5EA80D1585}">
  <ds:schemaRefs>
    <ds:schemaRef ds:uri="http://schemas.microsoft.com/sharepoint/v3/contenttype/forms"/>
  </ds:schemaRefs>
</ds:datastoreItem>
</file>

<file path=customXml/itemProps2.xml><?xml version="1.0" encoding="utf-8"?>
<ds:datastoreItem xmlns:ds="http://schemas.openxmlformats.org/officeDocument/2006/customXml" ds:itemID="{340CE758-EA6C-4165-BA16-17B1644D26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42ca5e-c231-4e3c-b004-66433eb9781c"/>
    <ds:schemaRef ds:uri="021018cb-7289-4ebe-b0d7-479bd87adac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14BEE10-5E51-4351-8301-A34E39340580}">
  <ds:schemaRefs>
    <ds:schemaRef ds:uri="http://purl.org/dc/terms/"/>
    <ds:schemaRef ds:uri="fb42ca5e-c231-4e3c-b004-66433eb9781c"/>
    <ds:schemaRef ds:uri="http://schemas.microsoft.com/office/2006/documentManagement/types"/>
    <ds:schemaRef ds:uri="http://purl.org/dc/elements/1.1/"/>
    <ds:schemaRef ds:uri="http://schemas.microsoft.com/office/infopath/2007/PartnerControls"/>
    <ds:schemaRef ds:uri="http://schemas.microsoft.com/office/2006/metadata/properties"/>
    <ds:schemaRef ds:uri="021018cb-7289-4ebe-b0d7-479bd87adac5"/>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1590</Words>
  <Application>Microsoft Office PowerPoint</Application>
  <PresentationFormat>Widescreen</PresentationFormat>
  <Paragraphs>144</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Aptos</vt:lpstr>
      <vt:lpstr>Aptos Display</vt:lpstr>
      <vt:lpstr>Arial</vt:lpstr>
      <vt:lpstr>UICTFontTextStyleBody</vt:lpstr>
      <vt:lpstr>Office Theme</vt:lpstr>
      <vt:lpstr>Treasurer Training</vt:lpstr>
      <vt:lpstr>As treasurers we have legal responsibilities</vt:lpstr>
      <vt:lpstr>Electoral Commission</vt:lpstr>
      <vt:lpstr>Co-op Party Financial Structure</vt:lpstr>
      <vt:lpstr>Role of Party Council Treasurer</vt:lpstr>
      <vt:lpstr>What does the Treasurer do?</vt:lpstr>
      <vt:lpstr>Annual Accounts</vt:lpstr>
      <vt:lpstr>Format of Annual Accounts</vt:lpstr>
      <vt:lpstr>Annual Accounts may need to be sent to Electoral Commission</vt:lpstr>
      <vt:lpstr>Donations and Loans</vt:lpstr>
      <vt:lpstr>Who can donate or lend?</vt:lpstr>
      <vt:lpstr>In kind donations</vt:lpstr>
      <vt:lpstr>Checking donations and loans </vt:lpstr>
      <vt:lpstr>Reporting to HQ </vt:lpstr>
      <vt:lpstr>What isn’t reportable?</vt:lpstr>
      <vt:lpstr>When do you report?</vt:lpstr>
      <vt:lpstr>Consequences of Late Reporting</vt:lpstr>
      <vt:lpstr>Advice and support</vt:lpstr>
      <vt:lpstr>Simple Accounts layout for you to use</vt:lpstr>
      <vt:lpstr>For Party Council…</vt:lpstr>
      <vt:lpstr>Any Questions?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John Cook</dc:creator>
  <cp:lastModifiedBy>Bethany Cheshire</cp:lastModifiedBy>
  <cp:revision>2</cp:revision>
  <dcterms:created xsi:type="dcterms:W3CDTF">2025-01-28T15:19:49Z</dcterms:created>
  <dcterms:modified xsi:type="dcterms:W3CDTF">2025-02-07T14:21:44Z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0x010100562426FC93921C47ACDD6D33B41390A4</vt:lpwstr>
  </property>
</Properties>
</file>