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5"/>
  </p:notesMasterIdLst>
  <p:sldIdLst>
    <p:sldId id="257" r:id="rId5"/>
    <p:sldId id="288" r:id="rId6"/>
    <p:sldId id="274" r:id="rId7"/>
    <p:sldId id="273" r:id="rId8"/>
    <p:sldId id="275" r:id="rId9"/>
    <p:sldId id="276" r:id="rId10"/>
    <p:sldId id="296" r:id="rId11"/>
    <p:sldId id="290" r:id="rId12"/>
    <p:sldId id="285" r:id="rId13"/>
    <p:sldId id="294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A8"/>
    <a:srgbClr val="EED9FF"/>
    <a:srgbClr val="9E26FF"/>
    <a:srgbClr val="F4E5FF"/>
    <a:srgbClr val="7100CC"/>
    <a:srgbClr val="1C0533"/>
    <a:srgbClr val="8C00FF"/>
    <a:srgbClr val="6D00CC"/>
    <a:srgbClr val="8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708"/>
  </p:normalViewPr>
  <p:slideViewPr>
    <p:cSldViewPr snapToGrid="0">
      <p:cViewPr varScale="1">
        <p:scale>
          <a:sx n="108" d="100"/>
          <a:sy n="108" d="100"/>
        </p:scale>
        <p:origin x="101" y="235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8E6D1-9B60-374C-A588-DFD25123ACEB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2D6D-3056-EC43-912F-0A4A24F6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7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32D6D-3056-EC43-912F-0A4A24F6A8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5D8F-610A-429F-07B8-A988A761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AF107-36C3-8255-02D4-DA90932CA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FB22-CF57-524D-C31F-7EC0B883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D491-F2A6-AD92-47BE-C4F934D9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94A4-F32C-3C20-F31D-6FEFB914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7664-56C3-3D8D-CC50-526D518F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497A8-0A72-A230-877E-D8022D7F2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297A5-130F-9B2B-DCC5-1DF0F711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18F1-AD47-B422-028D-0090D8AA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E9D0-68BA-650A-8414-12B84DFF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BC788-6D0B-7C75-1127-286767AE1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62E-69DE-4B33-65E5-0406608C2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FE5CD-D064-770B-FD36-58F59351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9B4F8-3F98-C33E-2D24-0A45D316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FEC00-CD7A-29F9-23B0-C2DEDF06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B3A4-7BDE-9FDE-9CDF-B2EB044A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55A5-1C50-3E20-C9A5-851194106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83304-3773-7FA3-9DF8-EC0D93D5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9D1C-5D4A-3BD0-3FB4-6426A30A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A21B-0C76-6D36-EB97-7FAC29A0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D76D-E7D7-1F6C-028F-121B45E8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083E7-CD42-0B6D-9787-E4CFC5976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3A83-C600-C06E-44AC-E248E7E3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02C1-E970-1985-FCAA-7B3657B1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2C1D0-AFE7-D718-31F5-34C10C63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9533-52A4-D4F4-ED10-3D289E8B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6BEC-08AE-E6EB-6AF4-67E29BD25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76278-5A51-7106-F551-DF89228D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1D6B5-1F4E-3002-AFC3-8489E95C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3AD49-3D79-B906-F859-0C977AD4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F9C9-8F26-83AC-C674-2BC450A2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5A79-8D5B-F6A8-2D31-2DA0F0A6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A681-9DD5-D8D3-8F88-507D95F2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262A3-3C30-64B3-491A-6B4BD1B1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E4EB9-EB2C-FFBE-EC1C-77C6ED707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C5A5E-DD64-0773-9199-886A1E4A4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15294-76E3-45FE-C94D-BDF7BF11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08FCE-CE98-94AB-6F49-FB61B8F3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C8CC-708A-5865-1209-41EC957E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80B6-B3E9-B3AA-CC99-73BC5D15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64BDF-55D3-8900-AC72-22990398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66784-68EE-3DF4-0D99-47ABD36F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76411-A85C-09A7-F100-290FA988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42CA0-C707-4EF9-60E5-6C1835B0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88B2-E81A-9FAB-7F98-F4B5550E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3B801-6B1A-675C-5D9E-CDCA5A2F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5EA4-AA4F-3648-683C-956BB831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ADB8-49B8-9BB7-C9E7-549761EB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B69A-4281-27CD-D999-E6649ED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A723-9E15-31ED-6764-FE857C33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97800-4CD1-03AA-363B-E7904981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3851-C690-D0AF-AA19-D06569E3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0C42-4C84-1874-F79E-93DE8863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F2218-1726-470E-0C90-FA7EA13FA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034F4-5C2B-F64B-FEAC-AA5DB2491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89EAA-D5B7-A1F2-939D-244B9D5C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3279A-88D7-54C7-5829-0555EED5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B7FC7-9EB7-B3DC-F0F6-DAC17749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6DCAB-41F7-78A2-9831-4A74E62A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817FD-EACF-D212-2FD9-312AC816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B5E7-EC88-4B13-E87C-315F4654E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0A779-4B8C-5745-B029-C8DA70D65A8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B5AE-70CC-7801-A82B-62925BA7F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A999-0E3F-45D3-CE15-6C2E911C0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73E51-51F1-CE44-8F87-E59117F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inburghsolar.coop/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www.whalleyhydro.co.uk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ambitionlw.org/community/energ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energyengland.org/wp-content/uploads/2025/10/Community-Energy-State-of-the-Sector-2025-report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e.gov.uk/local-power-plan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989d77fd3f57710b50a9bd2/gbe-local-power-plan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hyperlink" Target="https://www.gbe.gov.uk/express-your-inter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C662A8-C9FF-91E1-7092-273F1A1D5134}"/>
              </a:ext>
            </a:extLst>
          </p:cNvPr>
          <p:cNvSpPr txBox="1"/>
          <p:nvPr/>
        </p:nvSpPr>
        <p:spPr>
          <a:xfrm>
            <a:off x="614294" y="4437953"/>
            <a:ext cx="11118735" cy="1738938"/>
          </a:xfrm>
          <a:prstGeom prst="rect">
            <a:avLst/>
          </a:prstGeom>
          <a:noFill/>
        </p:spPr>
        <p:txBody>
          <a:bodyPr wrap="square" lIns="0" tIns="0" rIns="9000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Power Plan</a:t>
            </a:r>
            <a:br>
              <a:rPr kumimoji="0" lang="en-GB" sz="6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7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members and local parties can get involved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7A868-4DC9-1520-610F-3684C642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87" y="576074"/>
            <a:ext cx="1362741" cy="1575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C4A7F-9FA2-5F80-8A24-3D5FFB10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5" y="576074"/>
            <a:ext cx="2540032" cy="2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AA4AF-1D3F-7772-5261-24DD4B437117}"/>
              </a:ext>
            </a:extLst>
          </p:cNvPr>
          <p:cNvSpPr txBox="1"/>
          <p:nvPr/>
        </p:nvSpPr>
        <p:spPr>
          <a:xfrm>
            <a:off x="688675" y="1859340"/>
            <a:ext cx="9441072" cy="1569660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9A4632-DC1F-103F-E143-E63E97124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75" y="2382746"/>
            <a:ext cx="4532719" cy="3942327"/>
          </a:xfrm>
        </p:spPr>
        <p:txBody>
          <a:bodyPr>
            <a:no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contact:</a:t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solidFill>
                  <a:schemeClr val="bg1"/>
                </a:solidFill>
                <a:latin typeface="Arial Monospaced" panose="020B0609020202030204" pitchFamily="49" charset="77"/>
              </a:rPr>
            </a:br>
            <a:r>
              <a:rPr lang="en-GB" sz="1800" b="1" dirty="0">
                <a:solidFill>
                  <a:schemeClr val="bg1"/>
                </a:solidFill>
                <a:latin typeface="Arial Monospaced" panose="020B0609020202030204" pitchFamily="49" charset="77"/>
              </a:rPr>
              <a:t>Daniel Monaghan</a:t>
            </a:r>
            <a:br>
              <a:rPr lang="en-GB" sz="1800" dirty="0">
                <a:solidFill>
                  <a:schemeClr val="bg1"/>
                </a:solidFill>
                <a:latin typeface="Arial Monospaced" panose="020B0609020202030204" pitchFamily="49" charset="77"/>
              </a:rPr>
            </a:br>
            <a:r>
              <a:rPr lang="en-GB" sz="1800" dirty="0">
                <a:solidFill>
                  <a:schemeClr val="bg1"/>
                </a:solidFill>
                <a:latin typeface="Arial Monospaced" panose="020B0609020202030204" pitchFamily="49" charset="77"/>
              </a:rPr>
              <a:t>Policy Officer</a:t>
            </a:r>
            <a:br>
              <a:rPr lang="en-GB" sz="1800" dirty="0">
                <a:solidFill>
                  <a:schemeClr val="bg1"/>
                </a:solidFill>
                <a:latin typeface="Arial Monospaced" panose="020B0609020202030204" pitchFamily="49" charset="77"/>
              </a:rPr>
            </a:br>
            <a:r>
              <a:rPr lang="en-GB" sz="1800" dirty="0" err="1">
                <a:solidFill>
                  <a:schemeClr val="bg1"/>
                </a:solidFill>
                <a:latin typeface="Arial Monospaced" panose="020B0609020202030204" pitchFamily="49" charset="77"/>
              </a:rPr>
              <a:t>policy@party.coop</a:t>
            </a:r>
            <a:endParaRPr lang="en-GB" sz="1800" dirty="0">
              <a:solidFill>
                <a:schemeClr val="bg1"/>
              </a:solidFill>
              <a:latin typeface="Arial Monospaced" panose="020B0609020202030204" pitchFamily="49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A894E-D6B4-F34C-0533-749A25C4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87" y="576074"/>
            <a:ext cx="1362741" cy="157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40D4D-F53B-C611-1FB7-4C9CE3520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70" y="6069857"/>
            <a:ext cx="2631558" cy="2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F95D82-C5FF-46FB-AFB7-6BBE3359A016}"/>
              </a:ext>
            </a:extLst>
          </p:cNvPr>
          <p:cNvSpPr txBox="1"/>
          <p:nvPr/>
        </p:nvSpPr>
        <p:spPr>
          <a:xfrm>
            <a:off x="458971" y="1728328"/>
            <a:ext cx="8785697" cy="2954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energy projects are community-led and owned renewable energy developments – helping to generate energy, store energy and improve energy efficiency. </a:t>
            </a:r>
          </a:p>
          <a:p>
            <a:pPr lvl="0">
              <a:defRPr/>
            </a:pPr>
            <a:endParaRPr lang="en-US" sz="24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ownership means local residents become co-owners of installations. These co-owners are part of a democratically-run enterprise, which generates and delivers energy to the grid – helping to power homes across the country. </a:t>
            </a:r>
            <a:endParaRPr lang="en-GB" sz="24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6258B-3288-C01A-2605-C96BF271C413}"/>
              </a:ext>
            </a:extLst>
          </p:cNvPr>
          <p:cNvSpPr txBox="1"/>
          <p:nvPr/>
        </p:nvSpPr>
        <p:spPr>
          <a:xfrm>
            <a:off x="458971" y="458971"/>
            <a:ext cx="9703467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community energy?</a:t>
            </a:r>
          </a:p>
        </p:txBody>
      </p:sp>
    </p:spTree>
    <p:extLst>
      <p:ext uri="{BB962C8B-B14F-4D97-AF65-F5344CB8AC3E}">
        <p14:creationId xmlns:p14="http://schemas.microsoft.com/office/powerpoint/2010/main" val="107141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5CD7FA1-F499-BB3A-BC3B-82FA76F7123F}"/>
              </a:ext>
            </a:extLst>
          </p:cNvPr>
          <p:cNvSpPr/>
          <p:nvPr/>
        </p:nvSpPr>
        <p:spPr>
          <a:xfrm>
            <a:off x="7395084" y="1547763"/>
            <a:ext cx="3240000" cy="4229676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0E76BD-90BD-C347-D956-6EE4A6368251}"/>
              </a:ext>
            </a:extLst>
          </p:cNvPr>
          <p:cNvSpPr/>
          <p:nvPr/>
        </p:nvSpPr>
        <p:spPr>
          <a:xfrm>
            <a:off x="458972" y="6018651"/>
            <a:ext cx="3240000" cy="603643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E80F2-3B7C-0DBD-2E00-BA455883315C}"/>
              </a:ext>
            </a:extLst>
          </p:cNvPr>
          <p:cNvSpPr/>
          <p:nvPr/>
        </p:nvSpPr>
        <p:spPr>
          <a:xfrm>
            <a:off x="456012" y="1550450"/>
            <a:ext cx="3240000" cy="4229676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Solar panels on a roof&#10;&#10;AI-generated content may be incorrect.">
            <a:extLst>
              <a:ext uri="{FF2B5EF4-FFF2-40B4-BE49-F238E27FC236}">
                <a16:creationId xmlns:a16="http://schemas.microsoft.com/office/drawing/2014/main" id="{42551BDE-DCE7-83DC-B728-1330932C0E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3642" r="22920" b="7412"/>
          <a:stretch>
            <a:fillRect/>
          </a:stretch>
        </p:blipFill>
        <p:spPr>
          <a:xfrm>
            <a:off x="458971" y="1549778"/>
            <a:ext cx="3240000" cy="4230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6CF0F-8E76-63C6-482E-7EB21D31429F}"/>
              </a:ext>
            </a:extLst>
          </p:cNvPr>
          <p:cNvSpPr txBox="1"/>
          <p:nvPr/>
        </p:nvSpPr>
        <p:spPr>
          <a:xfrm>
            <a:off x="458971" y="3205656"/>
            <a:ext cx="323704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6D00CC"/>
                </a:solidFill>
                <a:highlight>
                  <a:srgbClr val="F4E5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53EAD-B672-B2E8-263F-BE13128D7415}"/>
              </a:ext>
            </a:extLst>
          </p:cNvPr>
          <p:cNvSpPr txBox="1"/>
          <p:nvPr/>
        </p:nvSpPr>
        <p:spPr>
          <a:xfrm>
            <a:off x="458971" y="458971"/>
            <a:ext cx="9703467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community energy</a:t>
            </a:r>
          </a:p>
        </p:txBody>
      </p:sp>
      <p:pic>
        <p:nvPicPr>
          <p:cNvPr id="29" name="Picture 28" descr="A river flowing through a dam&#10;&#10;AI-generated content may be incorrect.">
            <a:extLst>
              <a:ext uri="{FF2B5EF4-FFF2-40B4-BE49-F238E27FC236}">
                <a16:creationId xmlns:a16="http://schemas.microsoft.com/office/drawing/2014/main" id="{241FB3A0-81A2-B4AC-6753-68FB13617C27}"/>
              </a:ext>
            </a:extLst>
          </p:cNvPr>
          <p:cNvPicPr>
            <a:picLocks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r="20968"/>
          <a:stretch>
            <a:fillRect/>
          </a:stretch>
        </p:blipFill>
        <p:spPr>
          <a:xfrm>
            <a:off x="7398273" y="1546284"/>
            <a:ext cx="3240000" cy="423115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26CFB3-62A5-F69A-9F00-830EE0010F3C}"/>
              </a:ext>
            </a:extLst>
          </p:cNvPr>
          <p:cNvSpPr txBox="1"/>
          <p:nvPr/>
        </p:nvSpPr>
        <p:spPr>
          <a:xfrm>
            <a:off x="1003664" y="6106647"/>
            <a:ext cx="2142284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Edinburgh Community Solar Co-operative</a:t>
            </a:r>
            <a:endParaRPr kumimoji="0" lang="en-GB" sz="1100" i="0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9BB230-70CC-F100-1423-8B266A16D066}"/>
              </a:ext>
            </a:extLst>
          </p:cNvPr>
          <p:cNvSpPr txBox="1"/>
          <p:nvPr/>
        </p:nvSpPr>
        <p:spPr>
          <a:xfrm>
            <a:off x="7395030" y="3205656"/>
            <a:ext cx="323704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6D00CC"/>
                </a:solidFill>
                <a:highlight>
                  <a:srgbClr val="F4E5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Hydro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355D75-ABD4-FDB5-A776-24B4211A6023}"/>
              </a:ext>
            </a:extLst>
          </p:cNvPr>
          <p:cNvSpPr/>
          <p:nvPr/>
        </p:nvSpPr>
        <p:spPr>
          <a:xfrm>
            <a:off x="3935192" y="1547763"/>
            <a:ext cx="3240000" cy="4229676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 descr="A windmill in a field&#10;&#10;AI-generated content may be incorrect.">
            <a:extLst>
              <a:ext uri="{FF2B5EF4-FFF2-40B4-BE49-F238E27FC236}">
                <a16:creationId xmlns:a16="http://schemas.microsoft.com/office/drawing/2014/main" id="{B13E061B-29CD-AADB-0682-74087C0B651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65241" b="40304"/>
          <a:stretch>
            <a:fillRect/>
          </a:stretch>
        </p:blipFill>
        <p:spPr>
          <a:xfrm>
            <a:off x="3938152" y="1537333"/>
            <a:ext cx="3237040" cy="4230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048BB55-BE94-4B21-4666-3C48F5CB92B7}"/>
              </a:ext>
            </a:extLst>
          </p:cNvPr>
          <p:cNvSpPr txBox="1"/>
          <p:nvPr/>
        </p:nvSpPr>
        <p:spPr>
          <a:xfrm>
            <a:off x="3938152" y="3205656"/>
            <a:ext cx="323704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6D00CC"/>
                </a:solidFill>
                <a:highlight>
                  <a:srgbClr val="F4E5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EFCC63B-7030-2BAA-41E9-6DBA68091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90" y="6199702"/>
            <a:ext cx="207583" cy="20758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D785E1C-75FE-B4E7-462C-7222859E8C15}"/>
              </a:ext>
            </a:extLst>
          </p:cNvPr>
          <p:cNvSpPr/>
          <p:nvPr/>
        </p:nvSpPr>
        <p:spPr>
          <a:xfrm>
            <a:off x="3926376" y="6001671"/>
            <a:ext cx="3240000" cy="603643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35474C-572D-C0F7-B7A2-67CD12B9EA27}"/>
              </a:ext>
            </a:extLst>
          </p:cNvPr>
          <p:cNvSpPr/>
          <p:nvPr/>
        </p:nvSpPr>
        <p:spPr>
          <a:xfrm>
            <a:off x="7398625" y="6001670"/>
            <a:ext cx="3240000" cy="603643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B89A25-FFB3-3713-C2D3-4A54860D1212}"/>
              </a:ext>
            </a:extLst>
          </p:cNvPr>
          <p:cNvSpPr txBox="1"/>
          <p:nvPr/>
        </p:nvSpPr>
        <p:spPr>
          <a:xfrm>
            <a:off x="4478891" y="6168433"/>
            <a:ext cx="3140781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Ambition Lawrence Weston</a:t>
            </a:r>
            <a:endParaRPr lang="en-US" sz="1200" dirty="0">
              <a:solidFill>
                <a:srgbClr val="5C00A8"/>
              </a:solidFill>
              <a:latin typeface="Arial Monospaced" panose="020B0609020202030204" pitchFamily="49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800CDF-BDAD-C2A8-AC6F-386E320A21FF}"/>
              </a:ext>
            </a:extLst>
          </p:cNvPr>
          <p:cNvSpPr txBox="1"/>
          <p:nvPr/>
        </p:nvSpPr>
        <p:spPr>
          <a:xfrm>
            <a:off x="7968455" y="6168431"/>
            <a:ext cx="2902419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Whalley Community Hydro</a:t>
            </a:r>
            <a:endParaRPr lang="en-US" sz="1200" dirty="0">
              <a:solidFill>
                <a:srgbClr val="5C00A8"/>
              </a:solidFill>
              <a:latin typeface="Arial Monospaced" panose="020B0609020202030204" pitchFamily="49" charset="77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D7369C2-3021-25EE-4243-9A89B5DEF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639" y="6199702"/>
            <a:ext cx="207583" cy="2075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090639D-5291-BA94-6934-1ED39FBCB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244" y="6199702"/>
            <a:ext cx="207583" cy="2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E7BAA1-CE1F-1F81-0D12-1FE752DDEDD0}"/>
              </a:ext>
            </a:extLst>
          </p:cNvPr>
          <p:cNvSpPr/>
          <p:nvPr/>
        </p:nvSpPr>
        <p:spPr>
          <a:xfrm>
            <a:off x="3930244" y="3933225"/>
            <a:ext cx="3240000" cy="2246769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D8230-CE20-7653-E5FB-91B3A947AA39}"/>
              </a:ext>
            </a:extLst>
          </p:cNvPr>
          <p:cNvSpPr/>
          <p:nvPr/>
        </p:nvSpPr>
        <p:spPr>
          <a:xfrm>
            <a:off x="7398273" y="1454197"/>
            <a:ext cx="3240000" cy="2246769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345C2-651E-D4E6-16C6-C7FEFD3363E2}"/>
              </a:ext>
            </a:extLst>
          </p:cNvPr>
          <p:cNvSpPr txBox="1"/>
          <p:nvPr/>
        </p:nvSpPr>
        <p:spPr>
          <a:xfrm>
            <a:off x="7611124" y="2143592"/>
            <a:ext cx="2910103" cy="7772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7200" b="1" dirty="0">
                <a:solidFill>
                  <a:srgbClr val="6D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212,960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2AC32-685B-2557-3C00-84E948F5AA5A}"/>
              </a:ext>
            </a:extLst>
          </p:cNvPr>
          <p:cNvSpPr txBox="1"/>
          <p:nvPr/>
        </p:nvSpPr>
        <p:spPr>
          <a:xfrm>
            <a:off x="3867640" y="4568385"/>
            <a:ext cx="3578007" cy="7772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lnSpc>
                <a:spcPts val="5000"/>
              </a:lnSpc>
              <a:defRPr/>
            </a:pPr>
            <a:r>
              <a:rPr lang="en-GB" sz="7200" b="1" dirty="0">
                <a:solidFill>
                  <a:srgbClr val="6D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£68.5m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960CC-DE9D-4B08-FA98-A7F8BD4A4608}"/>
              </a:ext>
            </a:extLst>
          </p:cNvPr>
          <p:cNvSpPr/>
          <p:nvPr/>
        </p:nvSpPr>
        <p:spPr>
          <a:xfrm>
            <a:off x="458971" y="1268071"/>
            <a:ext cx="3240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ACD2CF-15FC-7E11-D4B6-7F58EA7499BB}"/>
              </a:ext>
            </a:extLst>
          </p:cNvPr>
          <p:cNvSpPr txBox="1"/>
          <p:nvPr/>
        </p:nvSpPr>
        <p:spPr>
          <a:xfrm>
            <a:off x="7605673" y="2880100"/>
            <a:ext cx="2915554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b="1" dirty="0">
                <a:solidFill>
                  <a:srgbClr val="1C0533"/>
                </a:solidFill>
                <a:highlight>
                  <a:srgbClr val="EED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C0533"/>
              </a:solidFill>
              <a:effectLst/>
              <a:highlight>
                <a:srgbClr val="EED9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652FA-E159-4EFF-2121-7FF23377A6CB}"/>
              </a:ext>
            </a:extLst>
          </p:cNvPr>
          <p:cNvSpPr txBox="1"/>
          <p:nvPr/>
        </p:nvSpPr>
        <p:spPr>
          <a:xfrm>
            <a:off x="4198867" y="5306715"/>
            <a:ext cx="2915554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C0533"/>
                </a:solidFill>
                <a:highlight>
                  <a:srgbClr val="EED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Annual turnover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DA505A-99FC-0E01-962C-C0B6EAEF3764}"/>
              </a:ext>
            </a:extLst>
          </p:cNvPr>
          <p:cNvSpPr/>
          <p:nvPr/>
        </p:nvSpPr>
        <p:spPr>
          <a:xfrm>
            <a:off x="458971" y="7347600"/>
            <a:ext cx="3578006" cy="77412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1157D9-55AC-76FB-7B96-998008CC1753}"/>
              </a:ext>
            </a:extLst>
          </p:cNvPr>
          <p:cNvSpPr txBox="1"/>
          <p:nvPr/>
        </p:nvSpPr>
        <p:spPr>
          <a:xfrm>
            <a:off x="362119" y="1550449"/>
            <a:ext cx="3451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energy already has a growing presence across the UK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8787DC-88D2-B58F-415A-37C349EEA656}"/>
              </a:ext>
            </a:extLst>
          </p:cNvPr>
          <p:cNvSpPr txBox="1"/>
          <p:nvPr/>
        </p:nvSpPr>
        <p:spPr>
          <a:xfrm>
            <a:off x="458971" y="458971"/>
            <a:ext cx="10375606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 Community Energy Sector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F3FCE5-3F2F-E51A-BB99-4B394E2D8E88}"/>
              </a:ext>
            </a:extLst>
          </p:cNvPr>
          <p:cNvSpPr/>
          <p:nvPr/>
        </p:nvSpPr>
        <p:spPr>
          <a:xfrm>
            <a:off x="7398274" y="3933225"/>
            <a:ext cx="3240000" cy="2246769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F78A7E-7C39-7EEE-E2C6-DC4F49DC4E1A}"/>
              </a:ext>
            </a:extLst>
          </p:cNvPr>
          <p:cNvSpPr txBox="1"/>
          <p:nvPr/>
        </p:nvSpPr>
        <p:spPr>
          <a:xfrm>
            <a:off x="7669114" y="4600469"/>
            <a:ext cx="2768427" cy="7772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7200" b="1" dirty="0">
                <a:solidFill>
                  <a:srgbClr val="6D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£1.86m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DF3298-2447-1E20-4DCC-EB51D0ABF7F3}"/>
              </a:ext>
            </a:extLst>
          </p:cNvPr>
          <p:cNvSpPr txBox="1"/>
          <p:nvPr/>
        </p:nvSpPr>
        <p:spPr>
          <a:xfrm>
            <a:off x="7398273" y="5311817"/>
            <a:ext cx="324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C0533"/>
                </a:solidFill>
                <a:highlight>
                  <a:srgbClr val="EED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Saved from </a:t>
            </a:r>
          </a:p>
          <a:p>
            <a:pPr algn="ctr"/>
            <a:r>
              <a:rPr lang="en-GB" b="1" dirty="0">
                <a:solidFill>
                  <a:srgbClr val="1C0533"/>
                </a:solidFill>
                <a:highlight>
                  <a:srgbClr val="EED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energy bills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45AE0-5440-EF1D-0DFE-035DF3FC2876}"/>
              </a:ext>
            </a:extLst>
          </p:cNvPr>
          <p:cNvSpPr/>
          <p:nvPr/>
        </p:nvSpPr>
        <p:spPr>
          <a:xfrm>
            <a:off x="3930244" y="1454430"/>
            <a:ext cx="3240000" cy="2246769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666154-2B06-9EA2-9238-7A7214171E32}"/>
              </a:ext>
            </a:extLst>
          </p:cNvPr>
          <p:cNvSpPr txBox="1"/>
          <p:nvPr/>
        </p:nvSpPr>
        <p:spPr>
          <a:xfrm>
            <a:off x="4372839" y="2143592"/>
            <a:ext cx="2258293" cy="7772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lnSpc>
                <a:spcPts val="5000"/>
              </a:lnSpc>
              <a:defRPr/>
            </a:pPr>
            <a:r>
              <a:rPr lang="en-GB" sz="7200" b="1" dirty="0">
                <a:solidFill>
                  <a:srgbClr val="71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614</a:t>
            </a:r>
            <a:endParaRPr lang="en-GB" sz="8800" b="1" dirty="0">
              <a:solidFill>
                <a:srgbClr val="7100C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D09F93-D6E6-1833-D918-6CC0C45793C2}"/>
              </a:ext>
            </a:extLst>
          </p:cNvPr>
          <p:cNvSpPr txBox="1"/>
          <p:nvPr/>
        </p:nvSpPr>
        <p:spPr>
          <a:xfrm>
            <a:off x="4052912" y="2809841"/>
            <a:ext cx="2915554" cy="68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b="1" dirty="0">
                <a:solidFill>
                  <a:srgbClr val="1C0533"/>
                </a:solidFill>
                <a:highlight>
                  <a:srgbClr val="EED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C0533"/>
                </a:solidFill>
                <a:effectLst/>
                <a:highlight>
                  <a:srgbClr val="EED9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energy organisations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0BB035-C0E0-F200-D0C4-C1E8BD01CEF6}"/>
              </a:ext>
            </a:extLst>
          </p:cNvPr>
          <p:cNvSpPr/>
          <p:nvPr/>
        </p:nvSpPr>
        <p:spPr>
          <a:xfrm>
            <a:off x="458972" y="5579716"/>
            <a:ext cx="3240000" cy="603643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3F5216-1F69-9DF1-0225-B6239D51489F}"/>
              </a:ext>
            </a:extLst>
          </p:cNvPr>
          <p:cNvSpPr txBox="1"/>
          <p:nvPr/>
        </p:nvSpPr>
        <p:spPr>
          <a:xfrm>
            <a:off x="1039862" y="5674576"/>
            <a:ext cx="2627045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5C00A8"/>
                </a:solidFill>
                <a:latin typeface="Arial Monospaced" panose="020B0609020202030204" pitchFamily="49" charset="77"/>
                <a:cs typeface="Arial" panose="020B0604020202020204" pitchFamily="34" charset="0"/>
              </a:rPr>
              <a:t>Source: </a:t>
            </a:r>
            <a:r>
              <a:rPr lang="en-GB" sz="1100" dirty="0">
                <a:solidFill>
                  <a:srgbClr val="5C00A8"/>
                </a:solidFill>
                <a:latin typeface="Arial Monospaced" panose="020B0609020202030204" pitchFamily="49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Energy: </a:t>
            </a:r>
            <a:br>
              <a:rPr lang="en-GB" sz="1100" dirty="0">
                <a:solidFill>
                  <a:srgbClr val="5C00A8"/>
                </a:solidFill>
                <a:latin typeface="Arial Monospaced" panose="020B0609020202030204" pitchFamily="49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100" dirty="0">
                <a:solidFill>
                  <a:srgbClr val="5C00A8"/>
                </a:solidFill>
                <a:latin typeface="Arial Monospaced" panose="020B0609020202030204" pitchFamily="49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the Sector 2025</a:t>
            </a:r>
            <a:endParaRPr lang="en-US" sz="1100" dirty="0">
              <a:solidFill>
                <a:srgbClr val="5C00A8"/>
              </a:solidFill>
              <a:latin typeface="Arial Monospaced" panose="020B0609020202030204" pitchFamily="49" charset="77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4AD6B22-C9CE-FF61-05F7-ED0F0479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0" y="5760767"/>
            <a:ext cx="207583" cy="2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51A38-71AA-06D2-339D-ECCB89B3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04897-BA2F-01B1-69CA-2EA0CD2290D3}"/>
              </a:ext>
            </a:extLst>
          </p:cNvPr>
          <p:cNvSpPr txBox="1"/>
          <p:nvPr/>
        </p:nvSpPr>
        <p:spPr>
          <a:xfrm>
            <a:off x="434788" y="435707"/>
            <a:ext cx="10399789" cy="1374735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-50" normalizeH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 community energy can be beneficial to you &amp; your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958788-64B7-61F3-C166-D16B3FD0B9EF}"/>
              </a:ext>
            </a:extLst>
          </p:cNvPr>
          <p:cNvSpPr txBox="1"/>
          <p:nvPr/>
        </p:nvSpPr>
        <p:spPr>
          <a:xfrm>
            <a:off x="434788" y="2533473"/>
            <a:ext cx="10007070" cy="3901837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generation &amp; uptake of renewable energy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empowerment &amp; engagement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Climate education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energy bills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fuel poverty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Lower carbon emissions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local job opportunities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F95D9-1818-3AD8-3E5E-B545DA2E36F4}"/>
              </a:ext>
            </a:extLst>
          </p:cNvPr>
          <p:cNvSpPr txBox="1"/>
          <p:nvPr/>
        </p:nvSpPr>
        <p:spPr>
          <a:xfrm>
            <a:off x="-363255" y="5549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4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C1730-3D6F-A6B3-FF14-C96D4865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077D24-07FB-321E-0579-BB543E7F4AF0}"/>
              </a:ext>
            </a:extLst>
          </p:cNvPr>
          <p:cNvSpPr/>
          <p:nvPr/>
        </p:nvSpPr>
        <p:spPr>
          <a:xfrm>
            <a:off x="458971" y="5885871"/>
            <a:ext cx="4024539" cy="603643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8DBAA-5600-B73D-F48E-F036DA692BE1}"/>
              </a:ext>
            </a:extLst>
          </p:cNvPr>
          <p:cNvSpPr txBox="1"/>
          <p:nvPr/>
        </p:nvSpPr>
        <p:spPr>
          <a:xfrm>
            <a:off x="458971" y="1407012"/>
            <a:ext cx="10463584" cy="4154984"/>
          </a:xfrm>
          <a:prstGeom prst="rect">
            <a:avLst/>
          </a:prstGeom>
          <a:noFill/>
        </p:spPr>
        <p:txBody>
          <a:bodyPr wrap="square" lIns="90000" rtlCol="0" anchor="b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Local Power Plan is the Government’s newly launched strategy for delivering the largest ever expansion of community-owned green energy.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Local Power Plan is part of delivering the Labour Government’s world-leading double the size of the co-op sector commitment.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new Local Power Plan, delivered by Great British Energy (GBE), will provide £1bn to support the scale up of renewable energy projects.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GBE will provide a package of support to local residents, local authorities, and new and existing community energy groups.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DB347-2E52-6153-9477-D79F16A209FB}"/>
              </a:ext>
            </a:extLst>
          </p:cNvPr>
          <p:cNvSpPr txBox="1"/>
          <p:nvPr/>
        </p:nvSpPr>
        <p:spPr>
          <a:xfrm>
            <a:off x="458971" y="458971"/>
            <a:ext cx="9703467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8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Power Plan: What is 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C33CD-3B6B-9CBD-3A79-8E8BD0A124AE}"/>
              </a:ext>
            </a:extLst>
          </p:cNvPr>
          <p:cNvSpPr txBox="1"/>
          <p:nvPr/>
        </p:nvSpPr>
        <p:spPr>
          <a:xfrm>
            <a:off x="1039862" y="6028029"/>
            <a:ext cx="3463382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 dirty="0">
                <a:solidFill>
                  <a:srgbClr val="5C00A8"/>
                </a:solidFill>
                <a:latin typeface="Arial Monospaced" panose="020B0609020202030204" pitchFamily="49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GBE Local Power Plan website</a:t>
            </a:r>
            <a:endParaRPr lang="en-US" sz="1400" dirty="0">
              <a:solidFill>
                <a:srgbClr val="5C00A8"/>
              </a:solidFill>
              <a:latin typeface="Arial Monospaced" panose="020B0609020202030204" pitchFamily="49" charset="77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1C5015-4C87-73A2-B412-0C5F5E5C1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0" y="6074805"/>
            <a:ext cx="207583" cy="2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C1730-3D6F-A6B3-FF14-C96D4865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F89556F-6112-BE5A-A07F-4BE9CFEDB0E1}"/>
              </a:ext>
            </a:extLst>
          </p:cNvPr>
          <p:cNvSpPr txBox="1"/>
          <p:nvPr/>
        </p:nvSpPr>
        <p:spPr>
          <a:xfrm>
            <a:off x="519290" y="535110"/>
            <a:ext cx="10730517" cy="733534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Power Plan: How will it work?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CA49E-BB83-44A6-698E-EA94F990096C}"/>
              </a:ext>
            </a:extLst>
          </p:cNvPr>
          <p:cNvSpPr txBox="1"/>
          <p:nvPr/>
        </p:nvSpPr>
        <p:spPr>
          <a:xfrm>
            <a:off x="519290" y="1453995"/>
            <a:ext cx="9907817" cy="5078313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Power Plan will provide support through a range of interventions &amp; will be available in the devolved nations – Scotland, Wales &amp; Northern Ireland. </a:t>
            </a:r>
          </a:p>
          <a:p>
            <a:pPr lvl="0">
              <a:defRPr/>
            </a:pPr>
            <a:endParaRPr lang="en-US" sz="1200" b="1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Funding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support at every stage of development – from feasibility to delivery</a:t>
            </a:r>
          </a:p>
          <a:p>
            <a:pPr lvl="0">
              <a:defRPr/>
            </a:pPr>
            <a:endParaRPr lang="en-US" sz="12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&amp; Advice Services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support services for those looking to develop, expand, install &amp; diversify</a:t>
            </a:r>
          </a:p>
          <a:p>
            <a:pPr lvl="0">
              <a:defRPr/>
            </a:pPr>
            <a:endParaRPr lang="en-US" sz="12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Regulatory Reform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regulatory barriers – making it easier to access the grid &amp; install projects</a:t>
            </a:r>
          </a:p>
        </p:txBody>
      </p:sp>
    </p:spTree>
    <p:extLst>
      <p:ext uri="{BB962C8B-B14F-4D97-AF65-F5344CB8AC3E}">
        <p14:creationId xmlns:p14="http://schemas.microsoft.com/office/powerpoint/2010/main" val="183892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C1730-3D6F-A6B3-FF14-C96D4865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8DBAA-5600-B73D-F48E-F036DA692BE1}"/>
              </a:ext>
            </a:extLst>
          </p:cNvPr>
          <p:cNvSpPr txBox="1"/>
          <p:nvPr/>
        </p:nvSpPr>
        <p:spPr>
          <a:xfrm>
            <a:off x="458971" y="1272876"/>
            <a:ext cx="10463584" cy="5126153"/>
          </a:xfrm>
          <a:prstGeom prst="rect">
            <a:avLst/>
          </a:prstGeom>
          <a:noFill/>
        </p:spPr>
        <p:txBody>
          <a:bodyPr wrap="square" lIns="90000" rtlCol="0" anchor="b" anchorCtr="0">
            <a:normAutofit lnSpcReduction="10000"/>
          </a:bodyPr>
          <a:lstStyle/>
          <a:p>
            <a:pPr lvl="0">
              <a:lnSpc>
                <a:spcPct val="110000"/>
              </a:lnSpc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 &amp; Councillors will have a central role in helping to deliver the LPP. Below are ideas for how councils can support new community energy development: </a:t>
            </a:r>
          </a:p>
          <a:p>
            <a:pPr lvl="0">
              <a:lnSpc>
                <a:spcPct val="110000"/>
              </a:lnSpc>
              <a:defRPr/>
            </a:pPr>
            <a:endParaRPr lang="en-GB" sz="10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existing community energy groups</a:t>
            </a:r>
            <a:endParaRPr lang="en-GB" sz="20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public assets available for installations (i.e. roof space, buildings, land, etc.)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new community energy 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supportive council policies 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council purchase community energy </a:t>
            </a: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sz="2400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training programmes for those interested in community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79CD8-CE23-9E38-877D-FA3818D3B506}"/>
              </a:ext>
            </a:extLst>
          </p:cNvPr>
          <p:cNvSpPr txBox="1"/>
          <p:nvPr/>
        </p:nvSpPr>
        <p:spPr>
          <a:xfrm>
            <a:off x="-363255" y="5549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D3E2F-6DE5-BA0A-82BA-3B00E0134AC9}"/>
              </a:ext>
            </a:extLst>
          </p:cNvPr>
          <p:cNvSpPr txBox="1"/>
          <p:nvPr/>
        </p:nvSpPr>
        <p:spPr>
          <a:xfrm>
            <a:off x="458971" y="458971"/>
            <a:ext cx="10634343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4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Power Plan: The role of councils</a:t>
            </a:r>
          </a:p>
        </p:txBody>
      </p:sp>
    </p:spTree>
    <p:extLst>
      <p:ext uri="{BB962C8B-B14F-4D97-AF65-F5344CB8AC3E}">
        <p14:creationId xmlns:p14="http://schemas.microsoft.com/office/powerpoint/2010/main" val="267652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73602-8B02-2F2D-9CEC-E7466F4E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81B3BE-6512-AA9A-73D6-ABC99FB20747}"/>
              </a:ext>
            </a:extLst>
          </p:cNvPr>
          <p:cNvSpPr/>
          <p:nvPr/>
        </p:nvSpPr>
        <p:spPr>
          <a:xfrm>
            <a:off x="434788" y="2208316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C415F-F48F-CCF3-E607-6CCC5D3AB7A3}"/>
              </a:ext>
            </a:extLst>
          </p:cNvPr>
          <p:cNvSpPr/>
          <p:nvPr/>
        </p:nvSpPr>
        <p:spPr>
          <a:xfrm>
            <a:off x="434788" y="2817916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A9F2D-1646-1D05-73AA-82249B2ED9EB}"/>
              </a:ext>
            </a:extLst>
          </p:cNvPr>
          <p:cNvSpPr/>
          <p:nvPr/>
        </p:nvSpPr>
        <p:spPr>
          <a:xfrm>
            <a:off x="434788" y="3450094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36EBB-26E2-785E-4B4C-CB31CD286FCE}"/>
              </a:ext>
            </a:extLst>
          </p:cNvPr>
          <p:cNvSpPr txBox="1"/>
          <p:nvPr/>
        </p:nvSpPr>
        <p:spPr>
          <a:xfrm>
            <a:off x="458971" y="458971"/>
            <a:ext cx="9703467" cy="687368"/>
          </a:xfrm>
          <a:prstGeom prst="rect">
            <a:avLst/>
          </a:prstGeom>
          <a:noFill/>
        </p:spPr>
        <p:txBody>
          <a:bodyPr wrap="square" lIns="0" tIns="0" rtlCol="0" anchor="b">
            <a:spAutoFit/>
          </a:bodyPr>
          <a:lstStyle/>
          <a:p>
            <a:pPr lvl="0">
              <a:lnSpc>
                <a:spcPts val="5000"/>
              </a:lnSpc>
              <a:defRPr/>
            </a:pPr>
            <a:r>
              <a:rPr lang="en-GB" sz="4800" b="1" dirty="0">
                <a:solidFill>
                  <a:srgbClr val="5C0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Power Plan: Find our more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A6694-2EE6-F961-62EB-0BCDB2FC739E}"/>
              </a:ext>
            </a:extLst>
          </p:cNvPr>
          <p:cNvSpPr/>
          <p:nvPr/>
        </p:nvSpPr>
        <p:spPr>
          <a:xfrm>
            <a:off x="434788" y="4052910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61AD3B-7030-9B3A-78FB-3F7B0A48249B}"/>
              </a:ext>
            </a:extLst>
          </p:cNvPr>
          <p:cNvSpPr/>
          <p:nvPr/>
        </p:nvSpPr>
        <p:spPr>
          <a:xfrm>
            <a:off x="434788" y="4657594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5E739-6BCC-74F5-2E86-B00E48629FAD}"/>
              </a:ext>
            </a:extLst>
          </p:cNvPr>
          <p:cNvSpPr/>
          <p:nvPr/>
        </p:nvSpPr>
        <p:spPr>
          <a:xfrm>
            <a:off x="434788" y="5291774"/>
            <a:ext cx="10037122" cy="530578"/>
          </a:xfrm>
          <a:prstGeom prst="rect">
            <a:avLst/>
          </a:prstGeom>
          <a:solidFill>
            <a:srgbClr val="F4E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5329C-7D4B-EE2F-F59E-F8D328BDB33B}"/>
              </a:ext>
            </a:extLst>
          </p:cNvPr>
          <p:cNvSpPr txBox="1"/>
          <p:nvPr/>
        </p:nvSpPr>
        <p:spPr>
          <a:xfrm>
            <a:off x="434788" y="1260660"/>
            <a:ext cx="10206756" cy="830997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you or your organisation want to find out more about the Local Power Plan or community energy, please view these resources: </a:t>
            </a:r>
            <a:endParaRPr lang="en-GB" sz="900" dirty="0">
              <a:solidFill>
                <a:srgbClr val="5C0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2BBC33-8D6B-242E-7F23-B97B9AF146D3}"/>
              </a:ext>
            </a:extLst>
          </p:cNvPr>
          <p:cNvSpPr txBox="1"/>
          <p:nvPr/>
        </p:nvSpPr>
        <p:spPr>
          <a:xfrm>
            <a:off x="992622" y="2286704"/>
            <a:ext cx="10206756" cy="3477875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GBE – Local Power Plan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</a:rPr>
              <a:t> Announcement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  <a:p>
            <a:pPr lvl="0"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GBE – Expression of Interest in Local Power Plan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Co-operative Party – Community Energy Campaign Guide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Energy England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</a:rPr>
              <a:t> – Website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Energy Wales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5C00A8"/>
                </a:solidFill>
                <a:effectLst/>
                <a:uLnTx/>
                <a:uFillTx/>
                <a:latin typeface="Arial Monospaced" panose="020B0609020202030204" pitchFamily="49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Energy Scotland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C00A8"/>
              </a:solidFill>
              <a:effectLst/>
              <a:uLnTx/>
              <a:uFillTx/>
              <a:latin typeface="Arial Monospaced" panose="020B0609020202030204" pitchFamily="49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B02226-7CC9-0642-0122-859495A5C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2369813"/>
            <a:ext cx="207583" cy="207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F417B6-871D-850A-1178-936B4CA86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2976785"/>
            <a:ext cx="207583" cy="207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572B9D-C640-5331-E265-CF0E17A73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3599523"/>
            <a:ext cx="207583" cy="2075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721C36-DA82-C30C-9BC6-93D320AE8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4214378"/>
            <a:ext cx="207583" cy="207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84F84E-5516-2E3F-7185-4786C441F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4829233"/>
            <a:ext cx="207583" cy="2075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98CB8B-647D-A88A-EBAF-9E3B60BD0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4" y="5451971"/>
            <a:ext cx="207583" cy="2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a9e34d-1292-4357-89f2-dcc046b42bd9">
      <Terms xmlns="http://schemas.microsoft.com/office/infopath/2007/PartnerControls"/>
    </lcf76f155ced4ddcb4097134ff3c332f>
    <TaxCatchAll xmlns="48b5dee2-fcaa-4137-b733-0f12ba1006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189D8DCC10845B07471E441A18D36" ma:contentTypeVersion="20" ma:contentTypeDescription="Create a new document." ma:contentTypeScope="" ma:versionID="ce07b02151447daa8d65c6d07cf5b18f">
  <xsd:schema xmlns:xsd="http://www.w3.org/2001/XMLSchema" xmlns:xs="http://www.w3.org/2001/XMLSchema" xmlns:p="http://schemas.microsoft.com/office/2006/metadata/properties" xmlns:ns2="48b5dee2-fcaa-4137-b733-0f12ba1006c2" xmlns:ns3="30a9e34d-1292-4357-89f2-dcc046b42bd9" targetNamespace="http://schemas.microsoft.com/office/2006/metadata/properties" ma:root="true" ma:fieldsID="f1e3afd9d426546d6393be10fc56a640" ns2:_="" ns3:_="">
    <xsd:import namespace="48b5dee2-fcaa-4137-b733-0f12ba1006c2"/>
    <xsd:import namespace="30a9e34d-1292-4357-89f2-dcc046b42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5dee2-fcaa-4137-b733-0f12ba1006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7d0d532-437a-494d-a8a7-0a90b55786fa}" ma:internalName="TaxCatchAll" ma:showField="CatchAllData" ma:web="48b5dee2-fcaa-4137-b733-0f12ba100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9e34d-1292-4357-89f2-dcc046b42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3d7617-49f6-4236-97ec-c1392555f9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35DC2-2CF8-4BAD-B4FA-6B5A0974A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58FCE1-F114-41DB-8641-4EFBB44751DF}">
  <ds:schemaRefs>
    <ds:schemaRef ds:uri="http://schemas.microsoft.com/office/2006/metadata/properties"/>
    <ds:schemaRef ds:uri="http://schemas.microsoft.com/office/infopath/2007/PartnerControls"/>
    <ds:schemaRef ds:uri="30a9e34d-1292-4357-89f2-dcc046b42bd9"/>
    <ds:schemaRef ds:uri="48b5dee2-fcaa-4137-b733-0f12ba1006c2"/>
  </ds:schemaRefs>
</ds:datastoreItem>
</file>

<file path=customXml/itemProps3.xml><?xml version="1.0" encoding="utf-8"?>
<ds:datastoreItem xmlns:ds="http://schemas.openxmlformats.org/officeDocument/2006/customXml" ds:itemID="{5B8D6FF4-B228-4C72-87BB-B6D1A280D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5dee2-fcaa-4137-b733-0f12ba1006c2"/>
    <ds:schemaRef ds:uri="30a9e34d-1292-4357-89f2-dcc046b42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535</Words>
  <Application>Microsoft Office PowerPoint</Application>
  <PresentationFormat>Widescreen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Monospaced</vt:lpstr>
      <vt:lpstr>Aptos Display</vt:lpstr>
      <vt:lpstr>Aptos</vt:lpstr>
      <vt:lpstr>Arial Narrow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please contact:  Daniel Monaghan Policy Officer policy@party.coop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Monaghan</dc:creator>
  <cp:lastModifiedBy>Georgia O'Brien</cp:lastModifiedBy>
  <cp:revision>7</cp:revision>
  <dcterms:created xsi:type="dcterms:W3CDTF">2026-03-10T12:36:31Z</dcterms:created>
  <dcterms:modified xsi:type="dcterms:W3CDTF">2026-03-20T14:37:19Z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0x0101005FC189D8DCC10845B07471E441A18D36</vt:lpwstr>
  </property>
</Properties>
</file>